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77"/>
  </p:notes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279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9" r:id="rId53"/>
    <p:sldId id="320" r:id="rId54"/>
    <p:sldId id="32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2" r:id="rId64"/>
    <p:sldId id="323" r:id="rId65"/>
    <p:sldId id="324" r:id="rId66"/>
    <p:sldId id="325" r:id="rId67"/>
    <p:sldId id="326" r:id="rId68"/>
    <p:sldId id="328" r:id="rId69"/>
    <p:sldId id="335" r:id="rId70"/>
    <p:sldId id="329" r:id="rId71"/>
    <p:sldId id="330" r:id="rId72"/>
    <p:sldId id="331" r:id="rId73"/>
    <p:sldId id="332" r:id="rId74"/>
    <p:sldId id="333" r:id="rId75"/>
    <p:sldId id="334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ía Navarro, J." userId="68150899-bc2e-48ae-8d8f-e3afcdcea54f" providerId="ADAL" clId="{3AA32344-B5CA-4D76-8DA0-73A8ADE05E39}"/>
    <pc:docChg chg="modSld">
      <pc:chgData name="García Navarro, J." userId="68150899-bc2e-48ae-8d8f-e3afcdcea54f" providerId="ADAL" clId="{3AA32344-B5CA-4D76-8DA0-73A8ADE05E39}" dt="2018-10-05T12:20:06.206" v="3" actId="13926"/>
      <pc:docMkLst>
        <pc:docMk/>
      </pc:docMkLst>
      <pc:sldChg chg="modSp">
        <pc:chgData name="García Navarro, J." userId="68150899-bc2e-48ae-8d8f-e3afcdcea54f" providerId="ADAL" clId="{3AA32344-B5CA-4D76-8DA0-73A8ADE05E39}" dt="2018-10-05T12:20:06.206" v="3" actId="13926"/>
        <pc:sldMkLst>
          <pc:docMk/>
          <pc:sldMk cId="1730967746" sldId="311"/>
        </pc:sldMkLst>
        <pc:spChg chg="mod">
          <ac:chgData name="García Navarro, J." userId="68150899-bc2e-48ae-8d8f-e3afcdcea54f" providerId="ADAL" clId="{3AA32344-B5CA-4D76-8DA0-73A8ADE05E39}" dt="2018-10-05T12:20:06.206" v="3" actId="13926"/>
          <ac:spMkLst>
            <pc:docMk/>
            <pc:sldMk cId="1730967746" sldId="311"/>
            <ac:spMk id="11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D6E959-CBED-433C-A294-AAB70F1386E4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2457913E-8F02-473B-BBDD-97772E6083F4}">
      <dgm:prSet phldrT="[Texto]" custT="1"/>
      <dgm:spPr>
        <a:xfrm>
          <a:off x="0" y="0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Batch</a:t>
          </a:r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processing</a:t>
          </a:r>
          <a:endParaRPr lang="es-ES" sz="2000" b="1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5E873D65-AB13-4C13-AF61-5D08EA925E65}" type="parTrans" cxnId="{54F7A571-CE1A-49D5-AA80-6A5A721AF2BB}">
      <dgm:prSet/>
      <dgm:spPr/>
      <dgm:t>
        <a:bodyPr/>
        <a:lstStyle/>
        <a:p>
          <a:endParaRPr lang="es-ES"/>
        </a:p>
      </dgm:t>
    </dgm:pt>
    <dgm:pt modelId="{3B064C91-C883-477B-977F-44A0EA2A8982}" type="sibTrans" cxnId="{54F7A571-CE1A-49D5-AA80-6A5A721AF2BB}">
      <dgm:prSet/>
      <dgm:spPr/>
      <dgm:t>
        <a:bodyPr/>
        <a:lstStyle/>
        <a:p>
          <a:endParaRPr lang="es-ES"/>
        </a:p>
      </dgm:t>
    </dgm:pt>
    <dgm:pt modelId="{C3AB1A6B-4539-4F64-A498-748BA913A655}">
      <dgm:prSet phldrT="[Texto]"/>
      <dgm:spPr>
        <a:xfrm rot="5400000">
          <a:off x="5475386" y="-228145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Grandes cantidades de datos [des | </a:t>
          </a:r>
          <a:r>
            <a:rPr lang="es-E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semi</a:t>
          </a:r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 ] estructurados</a:t>
          </a:r>
        </a:p>
      </dgm:t>
    </dgm:pt>
    <dgm:pt modelId="{4953C4BC-DA3B-4555-9C6D-12C111E1AB2B}" type="parTrans" cxnId="{54413A03-D286-4933-AC5F-7FCAA7FAE239}">
      <dgm:prSet/>
      <dgm:spPr/>
      <dgm:t>
        <a:bodyPr/>
        <a:lstStyle/>
        <a:p>
          <a:endParaRPr lang="es-ES"/>
        </a:p>
      </dgm:t>
    </dgm:pt>
    <dgm:pt modelId="{1B563FF8-4296-4BE6-91B3-6BAC740669FA}" type="sibTrans" cxnId="{54413A03-D286-4933-AC5F-7FCAA7FAE239}">
      <dgm:prSet/>
      <dgm:spPr/>
      <dgm:t>
        <a:bodyPr/>
        <a:lstStyle/>
        <a:p>
          <a:endParaRPr lang="es-ES"/>
        </a:p>
      </dgm:t>
    </dgm:pt>
    <dgm:pt modelId="{96511D38-812D-4C5A-8E57-ACDE0ADDAD83}">
      <dgm:prSet phldrT="[Texto]"/>
      <dgm:spPr>
        <a:xfrm rot="5400000">
          <a:off x="5475386" y="-228145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Escalabilidad horizontal</a:t>
          </a:r>
        </a:p>
      </dgm:t>
    </dgm:pt>
    <dgm:pt modelId="{2F1EB187-1B1C-4B2A-B685-8B10A06E4074}" type="parTrans" cxnId="{4F8C816F-20DF-42B8-95E7-B0389F5ED74E}">
      <dgm:prSet/>
      <dgm:spPr/>
      <dgm:t>
        <a:bodyPr/>
        <a:lstStyle/>
        <a:p>
          <a:endParaRPr lang="es-ES"/>
        </a:p>
      </dgm:t>
    </dgm:pt>
    <dgm:pt modelId="{840E3667-A7D0-4F66-86A3-1C266E479FB1}" type="sibTrans" cxnId="{4F8C816F-20DF-42B8-95E7-B0389F5ED74E}">
      <dgm:prSet/>
      <dgm:spPr/>
      <dgm:t>
        <a:bodyPr/>
        <a:lstStyle/>
        <a:p>
          <a:endParaRPr lang="es-ES"/>
        </a:p>
      </dgm:t>
    </dgm:pt>
    <dgm:pt modelId="{29420505-64F3-4561-88C0-8D5A6CDDAC6C}">
      <dgm:prSet phldrT="[Texto]" custT="1"/>
      <dgm:spPr>
        <a:xfrm>
          <a:off x="0" y="989107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Streaming</a:t>
          </a:r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processing</a:t>
          </a:r>
          <a:endParaRPr lang="es-ES" sz="2000" b="1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66212AE3-57B6-43C2-B85B-C68532400449}" type="parTrans" cxnId="{137E1E08-C5EA-4E11-A51B-9D36396CD1B5}">
      <dgm:prSet/>
      <dgm:spPr/>
      <dgm:t>
        <a:bodyPr/>
        <a:lstStyle/>
        <a:p>
          <a:endParaRPr lang="es-ES"/>
        </a:p>
      </dgm:t>
    </dgm:pt>
    <dgm:pt modelId="{DF9267FC-E9C0-4CBE-8AFE-01338D1CDEB0}" type="sibTrans" cxnId="{137E1E08-C5EA-4E11-A51B-9D36396CD1B5}">
      <dgm:prSet/>
      <dgm:spPr/>
      <dgm:t>
        <a:bodyPr/>
        <a:lstStyle/>
        <a:p>
          <a:endParaRPr lang="es-ES"/>
        </a:p>
      </dgm:t>
    </dgm:pt>
    <dgm:pt modelId="{1AAF6753-90B3-473D-99CB-CE18A4C0074E}">
      <dgm:prSet phldrT="[Texto]"/>
      <dgm:spPr>
        <a:xfrm rot="5400000">
          <a:off x="5475386" y="-1294497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Procesamiento de flujos continuos de datos</a:t>
          </a:r>
        </a:p>
      </dgm:t>
    </dgm:pt>
    <dgm:pt modelId="{46300B3B-676D-4F61-B03D-93A766552929}" type="parTrans" cxnId="{6F608410-AA63-4396-8BDD-F388D1B42D6D}">
      <dgm:prSet/>
      <dgm:spPr/>
      <dgm:t>
        <a:bodyPr/>
        <a:lstStyle/>
        <a:p>
          <a:endParaRPr lang="es-ES"/>
        </a:p>
      </dgm:t>
    </dgm:pt>
    <dgm:pt modelId="{DE85655C-563D-41BE-858F-3BE93599DE64}" type="sibTrans" cxnId="{6F608410-AA63-4396-8BDD-F388D1B42D6D}">
      <dgm:prSet/>
      <dgm:spPr/>
      <dgm:t>
        <a:bodyPr/>
        <a:lstStyle/>
        <a:p>
          <a:endParaRPr lang="es-ES"/>
        </a:p>
      </dgm:t>
    </dgm:pt>
    <dgm:pt modelId="{DADBADDE-CB28-467C-A517-50F3882A1D4E}">
      <dgm:prSet phldrT="[Texto]"/>
      <dgm:spPr>
        <a:xfrm rot="5400000">
          <a:off x="5475386" y="-1294497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Velocidad: resultados en tiempo real</a:t>
          </a:r>
        </a:p>
      </dgm:t>
    </dgm:pt>
    <dgm:pt modelId="{D9043CCB-CC7D-4707-AE16-C9F70F6431A6}" type="parTrans" cxnId="{E9DFE140-F3D5-4C5E-AE03-B4FD19A0E992}">
      <dgm:prSet/>
      <dgm:spPr/>
      <dgm:t>
        <a:bodyPr/>
        <a:lstStyle/>
        <a:p>
          <a:endParaRPr lang="es-ES"/>
        </a:p>
      </dgm:t>
    </dgm:pt>
    <dgm:pt modelId="{25331097-BF59-4059-AC8C-3F841F0F93A2}" type="sibTrans" cxnId="{E9DFE140-F3D5-4C5E-AE03-B4FD19A0E992}">
      <dgm:prSet/>
      <dgm:spPr/>
      <dgm:t>
        <a:bodyPr/>
        <a:lstStyle/>
        <a:p>
          <a:endParaRPr lang="es-ES"/>
        </a:p>
      </dgm:t>
    </dgm:pt>
    <dgm:pt modelId="{6C3323F1-5674-4611-9226-F49DAB7A184F}">
      <dgm:prSet phldrT="[Texto]" custT="1"/>
      <dgm:spPr>
        <a:xfrm>
          <a:off x="0" y="1976065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In-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memory</a:t>
          </a:r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computing</a:t>
          </a:r>
          <a:endParaRPr lang="es-ES" sz="2000" b="1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1A98324F-3A36-494A-8D97-7B6BCE14BC4E}" type="parTrans" cxnId="{FEFA540C-B939-47A2-A6FF-328166E2A577}">
      <dgm:prSet/>
      <dgm:spPr/>
      <dgm:t>
        <a:bodyPr/>
        <a:lstStyle/>
        <a:p>
          <a:endParaRPr lang="es-ES"/>
        </a:p>
      </dgm:t>
    </dgm:pt>
    <dgm:pt modelId="{4119A576-C65E-4F9E-B905-2D9D71CD8F71}" type="sibTrans" cxnId="{FEFA540C-B939-47A2-A6FF-328166E2A577}">
      <dgm:prSet/>
      <dgm:spPr/>
      <dgm:t>
        <a:bodyPr/>
        <a:lstStyle/>
        <a:p>
          <a:endParaRPr lang="es-ES"/>
        </a:p>
      </dgm:t>
    </dgm:pt>
    <dgm:pt modelId="{96FFEB6B-5FEA-46DF-A001-A2BB474ACDAC}">
      <dgm:prSet phldrT="[Texto]"/>
      <dgm:spPr>
        <a:xfrm rot="5400000">
          <a:off x="5475386" y="-307539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Optimización para algoritmos de análisis complejos incluyendo iterativos y </a:t>
          </a:r>
          <a:r>
            <a:rPr lang="es-E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multi</a:t>
          </a:r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-etapa</a:t>
          </a:r>
        </a:p>
      </dgm:t>
    </dgm:pt>
    <dgm:pt modelId="{70850069-8308-4536-ADF8-C7006C2025B1}" type="parTrans" cxnId="{2F7BD42C-F2B3-417D-BA22-47D76175FF5E}">
      <dgm:prSet/>
      <dgm:spPr/>
      <dgm:t>
        <a:bodyPr/>
        <a:lstStyle/>
        <a:p>
          <a:endParaRPr lang="es-ES"/>
        </a:p>
      </dgm:t>
    </dgm:pt>
    <dgm:pt modelId="{D2B414DC-B875-4295-BDA1-1348DC6C054E}" type="sibTrans" cxnId="{2F7BD42C-F2B3-417D-BA22-47D76175FF5E}">
      <dgm:prSet/>
      <dgm:spPr/>
      <dgm:t>
        <a:bodyPr/>
        <a:lstStyle/>
        <a:p>
          <a:endParaRPr lang="es-ES"/>
        </a:p>
      </dgm:t>
    </dgm:pt>
    <dgm:pt modelId="{902ED37B-F5A5-4B92-BB4D-7EA28D4824CF}">
      <dgm:prSet phldrT="[Texto]" custT="1"/>
      <dgm:spPr>
        <a:xfrm>
          <a:off x="0" y="2963024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Real-time 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query</a:t>
          </a:r>
          <a:r>
            <a:rPr lang="es-ES" sz="2000" b="1" dirty="0">
              <a:solidFill>
                <a:sysClr val="window" lastClr="FFFFFF"/>
              </a:solidFill>
              <a:latin typeface="Calibri"/>
              <a:ea typeface=""/>
              <a:cs typeface=""/>
            </a:rPr>
            <a:t> and </a:t>
          </a:r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search</a:t>
          </a:r>
          <a:endParaRPr lang="es-ES" sz="2000" b="1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D330EA1D-823D-4C90-888E-5830670D291C}" type="parTrans" cxnId="{0702ED72-D9A7-4169-B905-53F6A5B22F25}">
      <dgm:prSet/>
      <dgm:spPr/>
      <dgm:t>
        <a:bodyPr/>
        <a:lstStyle/>
        <a:p>
          <a:endParaRPr lang="es-ES"/>
        </a:p>
      </dgm:t>
    </dgm:pt>
    <dgm:pt modelId="{79C613EB-328B-40EE-90F7-654ACCE5BE9B}" type="sibTrans" cxnId="{0702ED72-D9A7-4169-B905-53F6A5B22F25}">
      <dgm:prSet/>
      <dgm:spPr/>
      <dgm:t>
        <a:bodyPr/>
        <a:lstStyle/>
        <a:p>
          <a:endParaRPr lang="es-ES"/>
        </a:p>
      </dgm:t>
    </dgm:pt>
    <dgm:pt modelId="{63634AF8-EBCD-49A9-BAF6-A463CDA218CE}">
      <dgm:prSet phldrT="[Texto]"/>
      <dgm:spPr>
        <a:xfrm rot="5400000">
          <a:off x="5475386" y="679418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Ejecución de consultas y búsquedas ad-hoc con respuesta en tiempo real</a:t>
          </a:r>
        </a:p>
      </dgm:t>
    </dgm:pt>
    <dgm:pt modelId="{3680B085-8A56-41B3-B019-52CF97EBED03}" type="parTrans" cxnId="{386BFE6C-3AE8-46F0-A9E8-44F907F9071F}">
      <dgm:prSet/>
      <dgm:spPr/>
      <dgm:t>
        <a:bodyPr/>
        <a:lstStyle/>
        <a:p>
          <a:endParaRPr lang="es-ES"/>
        </a:p>
      </dgm:t>
    </dgm:pt>
    <dgm:pt modelId="{633A4015-FE6D-40BB-B43A-D44B95CB798A}" type="sibTrans" cxnId="{386BFE6C-3AE8-46F0-A9E8-44F907F9071F}">
      <dgm:prSet/>
      <dgm:spPr/>
      <dgm:t>
        <a:bodyPr/>
        <a:lstStyle/>
        <a:p>
          <a:endParaRPr lang="es-ES"/>
        </a:p>
      </dgm:t>
    </dgm:pt>
    <dgm:pt modelId="{32447C05-B6D6-4DE5-B8D0-0E15896BB38F}">
      <dgm:prSet phldrT="[Texto]" custT="1"/>
      <dgm:spPr>
        <a:xfrm>
          <a:off x="0" y="3949982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es-ES" sz="2000" b="1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NoSQL</a:t>
          </a:r>
          <a:endParaRPr lang="es-ES" sz="2000" b="1" dirty="0">
            <a:solidFill>
              <a:sysClr val="window" lastClr="FFFFFF"/>
            </a:solidFill>
            <a:latin typeface="Calibri"/>
            <a:ea typeface=""/>
            <a:cs typeface=""/>
          </a:endParaRPr>
        </a:p>
      </dgm:t>
    </dgm:pt>
    <dgm:pt modelId="{638669DC-79B6-4468-90A7-F5C2135824C0}" type="parTrans" cxnId="{D341F0D3-8A8C-4BDD-9C85-6386B531255B}">
      <dgm:prSet/>
      <dgm:spPr/>
      <dgm:t>
        <a:bodyPr/>
        <a:lstStyle/>
        <a:p>
          <a:endParaRPr lang="es-ES"/>
        </a:p>
      </dgm:t>
    </dgm:pt>
    <dgm:pt modelId="{96AB6E6F-A058-44DD-992B-B6EBF2BA5F48}" type="sibTrans" cxnId="{D341F0D3-8A8C-4BDD-9C85-6386B531255B}">
      <dgm:prSet/>
      <dgm:spPr/>
      <dgm:t>
        <a:bodyPr/>
        <a:lstStyle/>
        <a:p>
          <a:endParaRPr lang="es-ES"/>
        </a:p>
      </dgm:t>
    </dgm:pt>
    <dgm:pt modelId="{9A1EC40D-F6DB-4371-823A-C85CAE8B5568}">
      <dgm:prSet phldrT="[Texto]"/>
      <dgm:spPr>
        <a:xfrm rot="5400000">
          <a:off x="5475386" y="166637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Sistemas de persistencia distribuidos y escalables</a:t>
          </a:r>
        </a:p>
      </dgm:t>
    </dgm:pt>
    <dgm:pt modelId="{41907591-BD7A-4954-AC36-7735C9E9262C}" type="parTrans" cxnId="{B04EACA6-5538-407B-8F11-0A74D51AD868}">
      <dgm:prSet/>
      <dgm:spPr/>
      <dgm:t>
        <a:bodyPr/>
        <a:lstStyle/>
        <a:p>
          <a:endParaRPr lang="es-ES"/>
        </a:p>
      </dgm:t>
    </dgm:pt>
    <dgm:pt modelId="{EE3AD88B-0B1B-40E7-9D49-0D6C75A1FBE8}" type="sibTrans" cxnId="{B04EACA6-5538-407B-8F11-0A74D51AD868}">
      <dgm:prSet/>
      <dgm:spPr/>
      <dgm:t>
        <a:bodyPr/>
        <a:lstStyle/>
        <a:p>
          <a:endParaRPr lang="es-ES"/>
        </a:p>
      </dgm:t>
    </dgm:pt>
    <dgm:pt modelId="{4A7C2C56-ACA0-4461-8368-23E3F497D1C4}">
      <dgm:prSet phldrT="[Texto]"/>
      <dgm:spPr>
        <a:xfrm rot="5400000">
          <a:off x="5475386" y="166637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Key-</a:t>
          </a:r>
          <a:r>
            <a:rPr lang="es-ES" i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Value</a:t>
          </a:r>
          <a:r>
            <a:rPr lang="es-ES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i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Column-oriented</a:t>
          </a:r>
          <a:r>
            <a:rPr lang="es-ES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i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Document-oriented</a:t>
          </a:r>
          <a:r>
            <a:rPr lang="es-ES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i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Graph</a:t>
          </a:r>
          <a:endParaRPr lang="es-ES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"/>
            <a:cs typeface=""/>
          </a:endParaRPr>
        </a:p>
      </dgm:t>
    </dgm:pt>
    <dgm:pt modelId="{77970338-09BB-429D-A3F0-DAA49DE5458F}" type="parTrans" cxnId="{E19702A2-9670-4184-9244-B869B8537143}">
      <dgm:prSet/>
      <dgm:spPr/>
      <dgm:t>
        <a:bodyPr/>
        <a:lstStyle/>
        <a:p>
          <a:endParaRPr lang="es-ES"/>
        </a:p>
      </dgm:t>
    </dgm:pt>
    <dgm:pt modelId="{39C6AEF9-D9E9-4F26-8C1A-1EEE017E9FC6}" type="sibTrans" cxnId="{E19702A2-9670-4184-9244-B869B8537143}">
      <dgm:prSet/>
      <dgm:spPr/>
      <dgm:t>
        <a:bodyPr/>
        <a:lstStyle/>
        <a:p>
          <a:endParaRPr lang="es-ES"/>
        </a:p>
      </dgm:t>
    </dgm:pt>
    <dgm:pt modelId="{6057CB25-BCAE-4AC1-B772-BD244CD46428}" type="pres">
      <dgm:prSet presAssocID="{81D6E959-CBED-433C-A294-AAB70F1386E4}" presName="Name0" presStyleCnt="0">
        <dgm:presLayoutVars>
          <dgm:dir/>
          <dgm:animLvl val="lvl"/>
          <dgm:resizeHandles val="exact"/>
        </dgm:presLayoutVars>
      </dgm:prSet>
      <dgm:spPr/>
    </dgm:pt>
    <dgm:pt modelId="{9735F20C-6C7E-4519-B59B-9EE0A53660BD}" type="pres">
      <dgm:prSet presAssocID="{2457913E-8F02-473B-BBDD-97772E6083F4}" presName="linNode" presStyleCnt="0"/>
      <dgm:spPr/>
    </dgm:pt>
    <dgm:pt modelId="{C86A1AF0-A84A-46FB-A35B-3FE145CC4B3F}" type="pres">
      <dgm:prSet presAssocID="{2457913E-8F02-473B-BBDD-97772E6083F4}" presName="parentText" presStyleLbl="node1" presStyleIdx="0" presStyleCnt="5" custLinFactNeighborY="-36197">
        <dgm:presLayoutVars>
          <dgm:chMax val="1"/>
          <dgm:bulletEnabled val="1"/>
        </dgm:presLayoutVars>
      </dgm:prSet>
      <dgm:spPr/>
    </dgm:pt>
    <dgm:pt modelId="{34D06E78-92DC-41DF-A604-E80BC1DDAFEC}" type="pres">
      <dgm:prSet presAssocID="{2457913E-8F02-473B-BBDD-97772E6083F4}" presName="descendantText" presStyleLbl="alignAccFollowNode1" presStyleIdx="0" presStyleCnt="5">
        <dgm:presLayoutVars>
          <dgm:bulletEnabled val="1"/>
        </dgm:presLayoutVars>
      </dgm:prSet>
      <dgm:spPr/>
    </dgm:pt>
    <dgm:pt modelId="{C06CBCDE-E7B7-4ADA-B0C2-72BF4DE6E121}" type="pres">
      <dgm:prSet presAssocID="{3B064C91-C883-477B-977F-44A0EA2A8982}" presName="sp" presStyleCnt="0"/>
      <dgm:spPr/>
    </dgm:pt>
    <dgm:pt modelId="{919AA702-CBF6-4CF9-B16B-6254D258ACE3}" type="pres">
      <dgm:prSet presAssocID="{29420505-64F3-4561-88C0-8D5A6CDDAC6C}" presName="linNode" presStyleCnt="0"/>
      <dgm:spPr/>
    </dgm:pt>
    <dgm:pt modelId="{DC23196D-6C31-49EC-8136-D1D43FE2A382}" type="pres">
      <dgm:prSet presAssocID="{29420505-64F3-4561-88C0-8D5A6CDDAC6C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0C733D1-B64E-400E-9EDE-31C2A652E916}" type="pres">
      <dgm:prSet presAssocID="{29420505-64F3-4561-88C0-8D5A6CDDAC6C}" presName="descendantText" presStyleLbl="alignAccFollowNode1" presStyleIdx="1" presStyleCnt="5">
        <dgm:presLayoutVars>
          <dgm:bulletEnabled val="1"/>
        </dgm:presLayoutVars>
      </dgm:prSet>
      <dgm:spPr/>
    </dgm:pt>
    <dgm:pt modelId="{44339935-E44D-4260-9DDF-7E75B7E05757}" type="pres">
      <dgm:prSet presAssocID="{DF9267FC-E9C0-4CBE-8AFE-01338D1CDEB0}" presName="sp" presStyleCnt="0"/>
      <dgm:spPr/>
    </dgm:pt>
    <dgm:pt modelId="{9BA72125-97A9-4312-8C05-105103EBE417}" type="pres">
      <dgm:prSet presAssocID="{6C3323F1-5674-4611-9226-F49DAB7A184F}" presName="linNode" presStyleCnt="0"/>
      <dgm:spPr/>
    </dgm:pt>
    <dgm:pt modelId="{077ED1F2-D1DB-4070-A65F-EE08506EA2B1}" type="pres">
      <dgm:prSet presAssocID="{6C3323F1-5674-4611-9226-F49DAB7A184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FE33748-4147-4C0B-8E4F-ED5B3997AD73}" type="pres">
      <dgm:prSet presAssocID="{6C3323F1-5674-4611-9226-F49DAB7A184F}" presName="descendantText" presStyleLbl="alignAccFollowNode1" presStyleIdx="2" presStyleCnt="5">
        <dgm:presLayoutVars>
          <dgm:bulletEnabled val="1"/>
        </dgm:presLayoutVars>
      </dgm:prSet>
      <dgm:spPr/>
    </dgm:pt>
    <dgm:pt modelId="{3B183548-5847-45E6-AD7E-E25B4E88A812}" type="pres">
      <dgm:prSet presAssocID="{4119A576-C65E-4F9E-B905-2D9D71CD8F71}" presName="sp" presStyleCnt="0"/>
      <dgm:spPr/>
    </dgm:pt>
    <dgm:pt modelId="{A0AD4526-AB4E-46CB-B159-E89AB9B97C0D}" type="pres">
      <dgm:prSet presAssocID="{902ED37B-F5A5-4B92-BB4D-7EA28D4824CF}" presName="linNode" presStyleCnt="0"/>
      <dgm:spPr/>
    </dgm:pt>
    <dgm:pt modelId="{BEA5F75A-3069-44D6-9CD6-DBA3FE98A9DA}" type="pres">
      <dgm:prSet presAssocID="{902ED37B-F5A5-4B92-BB4D-7EA28D4824C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75CB76E-505C-4D73-9BF8-68E0A754EE2C}" type="pres">
      <dgm:prSet presAssocID="{902ED37B-F5A5-4B92-BB4D-7EA28D4824CF}" presName="descendantText" presStyleLbl="alignAccFollowNode1" presStyleIdx="3" presStyleCnt="5">
        <dgm:presLayoutVars>
          <dgm:bulletEnabled val="1"/>
        </dgm:presLayoutVars>
      </dgm:prSet>
      <dgm:spPr/>
    </dgm:pt>
    <dgm:pt modelId="{A6F10BFC-9926-469F-86B4-EFE7E9E66D98}" type="pres">
      <dgm:prSet presAssocID="{79C613EB-328B-40EE-90F7-654ACCE5BE9B}" presName="sp" presStyleCnt="0"/>
      <dgm:spPr/>
    </dgm:pt>
    <dgm:pt modelId="{B0E465FC-3A48-4D74-AF4A-BB92E508CBD1}" type="pres">
      <dgm:prSet presAssocID="{32447C05-B6D6-4DE5-B8D0-0E15896BB38F}" presName="linNode" presStyleCnt="0"/>
      <dgm:spPr/>
    </dgm:pt>
    <dgm:pt modelId="{9AA58A4B-E7F0-4E11-8745-50A32990B7D4}" type="pres">
      <dgm:prSet presAssocID="{32447C05-B6D6-4DE5-B8D0-0E15896BB38F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6A367C6-2BDA-4AEA-B980-53241BFD4C1D}" type="pres">
      <dgm:prSet presAssocID="{32447C05-B6D6-4DE5-B8D0-0E15896BB38F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4413A03-D286-4933-AC5F-7FCAA7FAE239}" srcId="{2457913E-8F02-473B-BBDD-97772E6083F4}" destId="{C3AB1A6B-4539-4F64-A498-748BA913A655}" srcOrd="0" destOrd="0" parTransId="{4953C4BC-DA3B-4555-9C6D-12C111E1AB2B}" sibTransId="{1B563FF8-4296-4BE6-91B3-6BAC740669FA}"/>
    <dgm:cxn modelId="{137E1E08-C5EA-4E11-A51B-9D36396CD1B5}" srcId="{81D6E959-CBED-433C-A294-AAB70F1386E4}" destId="{29420505-64F3-4561-88C0-8D5A6CDDAC6C}" srcOrd="1" destOrd="0" parTransId="{66212AE3-57B6-43C2-B85B-C68532400449}" sibTransId="{DF9267FC-E9C0-4CBE-8AFE-01338D1CDEB0}"/>
    <dgm:cxn modelId="{FEFA540C-B939-47A2-A6FF-328166E2A577}" srcId="{81D6E959-CBED-433C-A294-AAB70F1386E4}" destId="{6C3323F1-5674-4611-9226-F49DAB7A184F}" srcOrd="2" destOrd="0" parTransId="{1A98324F-3A36-494A-8D97-7B6BCE14BC4E}" sibTransId="{4119A576-C65E-4F9E-B905-2D9D71CD8F71}"/>
    <dgm:cxn modelId="{6F608410-AA63-4396-8BDD-F388D1B42D6D}" srcId="{29420505-64F3-4561-88C0-8D5A6CDDAC6C}" destId="{1AAF6753-90B3-473D-99CB-CE18A4C0074E}" srcOrd="0" destOrd="0" parTransId="{46300B3B-676D-4F61-B03D-93A766552929}" sibTransId="{DE85655C-563D-41BE-858F-3BE93599DE64}"/>
    <dgm:cxn modelId="{54EF7D1F-6F50-6745-8019-B455E163F5CC}" type="presOf" srcId="{9A1EC40D-F6DB-4371-823A-C85CAE8B5568}" destId="{C6A367C6-2BDA-4AEA-B980-53241BFD4C1D}" srcOrd="0" destOrd="0" presId="urn:microsoft.com/office/officeart/2005/8/layout/vList5"/>
    <dgm:cxn modelId="{9996142B-DB0B-DB4D-B1A8-B7CE681FC7FD}" type="presOf" srcId="{32447C05-B6D6-4DE5-B8D0-0E15896BB38F}" destId="{9AA58A4B-E7F0-4E11-8745-50A32990B7D4}" srcOrd="0" destOrd="0" presId="urn:microsoft.com/office/officeart/2005/8/layout/vList5"/>
    <dgm:cxn modelId="{2F7BD42C-F2B3-417D-BA22-47D76175FF5E}" srcId="{6C3323F1-5674-4611-9226-F49DAB7A184F}" destId="{96FFEB6B-5FEA-46DF-A001-A2BB474ACDAC}" srcOrd="0" destOrd="0" parTransId="{70850069-8308-4536-ADF8-C7006C2025B1}" sibTransId="{D2B414DC-B875-4295-BDA1-1348DC6C054E}"/>
    <dgm:cxn modelId="{E9DFE140-F3D5-4C5E-AE03-B4FD19A0E992}" srcId="{29420505-64F3-4561-88C0-8D5A6CDDAC6C}" destId="{DADBADDE-CB28-467C-A517-50F3882A1D4E}" srcOrd="1" destOrd="0" parTransId="{D9043CCB-CC7D-4707-AE16-C9F70F6431A6}" sibTransId="{25331097-BF59-4059-AC8C-3F841F0F93A2}"/>
    <dgm:cxn modelId="{AADFA35E-BDC2-0F47-963B-520B6962CA33}" type="presOf" srcId="{2457913E-8F02-473B-BBDD-97772E6083F4}" destId="{C86A1AF0-A84A-46FB-A35B-3FE145CC4B3F}" srcOrd="0" destOrd="0" presId="urn:microsoft.com/office/officeart/2005/8/layout/vList5"/>
    <dgm:cxn modelId="{6D08B746-0FBC-5D43-BCE8-3B49446B3FBB}" type="presOf" srcId="{902ED37B-F5A5-4B92-BB4D-7EA28D4824CF}" destId="{BEA5F75A-3069-44D6-9CD6-DBA3FE98A9DA}" srcOrd="0" destOrd="0" presId="urn:microsoft.com/office/officeart/2005/8/layout/vList5"/>
    <dgm:cxn modelId="{AA3EA96A-2B71-C64D-A53D-D7F928E7322A}" type="presOf" srcId="{96511D38-812D-4C5A-8E57-ACDE0ADDAD83}" destId="{34D06E78-92DC-41DF-A604-E80BC1DDAFEC}" srcOrd="0" destOrd="1" presId="urn:microsoft.com/office/officeart/2005/8/layout/vList5"/>
    <dgm:cxn modelId="{0C05E44A-C295-E144-B12D-F45F9F009423}" type="presOf" srcId="{96FFEB6B-5FEA-46DF-A001-A2BB474ACDAC}" destId="{5FE33748-4147-4C0B-8E4F-ED5B3997AD73}" srcOrd="0" destOrd="0" presId="urn:microsoft.com/office/officeart/2005/8/layout/vList5"/>
    <dgm:cxn modelId="{386BFE6C-3AE8-46F0-A9E8-44F907F9071F}" srcId="{902ED37B-F5A5-4B92-BB4D-7EA28D4824CF}" destId="{63634AF8-EBCD-49A9-BAF6-A463CDA218CE}" srcOrd="0" destOrd="0" parTransId="{3680B085-8A56-41B3-B019-52CF97EBED03}" sibTransId="{633A4015-FE6D-40BB-B43A-D44B95CB798A}"/>
    <dgm:cxn modelId="{4F8C816F-20DF-42B8-95E7-B0389F5ED74E}" srcId="{2457913E-8F02-473B-BBDD-97772E6083F4}" destId="{96511D38-812D-4C5A-8E57-ACDE0ADDAD83}" srcOrd="1" destOrd="0" parTransId="{2F1EB187-1B1C-4B2A-B685-8B10A06E4074}" sibTransId="{840E3667-A7D0-4F66-86A3-1C266E479FB1}"/>
    <dgm:cxn modelId="{54F7A571-CE1A-49D5-AA80-6A5A721AF2BB}" srcId="{81D6E959-CBED-433C-A294-AAB70F1386E4}" destId="{2457913E-8F02-473B-BBDD-97772E6083F4}" srcOrd="0" destOrd="0" parTransId="{5E873D65-AB13-4C13-AF61-5D08EA925E65}" sibTransId="{3B064C91-C883-477B-977F-44A0EA2A8982}"/>
    <dgm:cxn modelId="{0702ED72-D9A7-4169-B905-53F6A5B22F25}" srcId="{81D6E959-CBED-433C-A294-AAB70F1386E4}" destId="{902ED37B-F5A5-4B92-BB4D-7EA28D4824CF}" srcOrd="3" destOrd="0" parTransId="{D330EA1D-823D-4C90-888E-5830670D291C}" sibTransId="{79C613EB-328B-40EE-90F7-654ACCE5BE9B}"/>
    <dgm:cxn modelId="{03E2F155-BDEB-9340-99E2-D15A6DC5E467}" type="presOf" srcId="{DADBADDE-CB28-467C-A517-50F3882A1D4E}" destId="{10C733D1-B64E-400E-9EDE-31C2A652E916}" srcOrd="0" destOrd="1" presId="urn:microsoft.com/office/officeart/2005/8/layout/vList5"/>
    <dgm:cxn modelId="{1DFD8E9F-360D-E845-A6DF-A8D58F039AAE}" type="presOf" srcId="{1AAF6753-90B3-473D-99CB-CE18A4C0074E}" destId="{10C733D1-B64E-400E-9EDE-31C2A652E916}" srcOrd="0" destOrd="0" presId="urn:microsoft.com/office/officeart/2005/8/layout/vList5"/>
    <dgm:cxn modelId="{E19702A2-9670-4184-9244-B869B8537143}" srcId="{32447C05-B6D6-4DE5-B8D0-0E15896BB38F}" destId="{4A7C2C56-ACA0-4461-8368-23E3F497D1C4}" srcOrd="1" destOrd="0" parTransId="{77970338-09BB-429D-A3F0-DAA49DE5458F}" sibTransId="{39C6AEF9-D9E9-4F26-8C1A-1EEE017E9FC6}"/>
    <dgm:cxn modelId="{B04EACA6-5538-407B-8F11-0A74D51AD868}" srcId="{32447C05-B6D6-4DE5-B8D0-0E15896BB38F}" destId="{9A1EC40D-F6DB-4371-823A-C85CAE8B5568}" srcOrd="0" destOrd="0" parTransId="{41907591-BD7A-4954-AC36-7735C9E9262C}" sibTransId="{EE3AD88B-0B1B-40E7-9D49-0D6C75A1FBE8}"/>
    <dgm:cxn modelId="{B2CA1FA7-A348-9F44-9167-C96EE59528CA}" type="presOf" srcId="{81D6E959-CBED-433C-A294-AAB70F1386E4}" destId="{6057CB25-BCAE-4AC1-B772-BD244CD46428}" srcOrd="0" destOrd="0" presId="urn:microsoft.com/office/officeart/2005/8/layout/vList5"/>
    <dgm:cxn modelId="{667FC4CD-3561-064A-B402-4FFAE6455E2B}" type="presOf" srcId="{4A7C2C56-ACA0-4461-8368-23E3F497D1C4}" destId="{C6A367C6-2BDA-4AEA-B980-53241BFD4C1D}" srcOrd="0" destOrd="1" presId="urn:microsoft.com/office/officeart/2005/8/layout/vList5"/>
    <dgm:cxn modelId="{52E92CCE-DACE-CF4A-B2C2-77E299C1B297}" type="presOf" srcId="{29420505-64F3-4561-88C0-8D5A6CDDAC6C}" destId="{DC23196D-6C31-49EC-8136-D1D43FE2A382}" srcOrd="0" destOrd="0" presId="urn:microsoft.com/office/officeart/2005/8/layout/vList5"/>
    <dgm:cxn modelId="{D341F0D3-8A8C-4BDD-9C85-6386B531255B}" srcId="{81D6E959-CBED-433C-A294-AAB70F1386E4}" destId="{32447C05-B6D6-4DE5-B8D0-0E15896BB38F}" srcOrd="4" destOrd="0" parTransId="{638669DC-79B6-4468-90A7-F5C2135824C0}" sibTransId="{96AB6E6F-A058-44DD-992B-B6EBF2BA5F48}"/>
    <dgm:cxn modelId="{89FE66DD-2ABF-2A4C-B3CD-6BA7624EF9B9}" type="presOf" srcId="{6C3323F1-5674-4611-9226-F49DAB7A184F}" destId="{077ED1F2-D1DB-4070-A65F-EE08506EA2B1}" srcOrd="0" destOrd="0" presId="urn:microsoft.com/office/officeart/2005/8/layout/vList5"/>
    <dgm:cxn modelId="{44B83EF0-FEF7-C648-BA48-243B1749E09C}" type="presOf" srcId="{63634AF8-EBCD-49A9-BAF6-A463CDA218CE}" destId="{875CB76E-505C-4D73-9BF8-68E0A754EE2C}" srcOrd="0" destOrd="0" presId="urn:microsoft.com/office/officeart/2005/8/layout/vList5"/>
    <dgm:cxn modelId="{70CB00F3-228B-9D4A-9525-A0C3C4A5913E}" type="presOf" srcId="{C3AB1A6B-4539-4F64-A498-748BA913A655}" destId="{34D06E78-92DC-41DF-A604-E80BC1DDAFEC}" srcOrd="0" destOrd="0" presId="urn:microsoft.com/office/officeart/2005/8/layout/vList5"/>
    <dgm:cxn modelId="{2952D4A8-AFE1-3548-95A4-66598E5515D2}" type="presParOf" srcId="{6057CB25-BCAE-4AC1-B772-BD244CD46428}" destId="{9735F20C-6C7E-4519-B59B-9EE0A53660BD}" srcOrd="0" destOrd="0" presId="urn:microsoft.com/office/officeart/2005/8/layout/vList5"/>
    <dgm:cxn modelId="{901602B4-3E3D-DA4D-B3CF-BC71F0D1914F}" type="presParOf" srcId="{9735F20C-6C7E-4519-B59B-9EE0A53660BD}" destId="{C86A1AF0-A84A-46FB-A35B-3FE145CC4B3F}" srcOrd="0" destOrd="0" presId="urn:microsoft.com/office/officeart/2005/8/layout/vList5"/>
    <dgm:cxn modelId="{A050081D-A9C7-524C-A02B-E652DCC4F136}" type="presParOf" srcId="{9735F20C-6C7E-4519-B59B-9EE0A53660BD}" destId="{34D06E78-92DC-41DF-A604-E80BC1DDAFEC}" srcOrd="1" destOrd="0" presId="urn:microsoft.com/office/officeart/2005/8/layout/vList5"/>
    <dgm:cxn modelId="{7493A543-4612-F244-B27F-06A2243EAD7A}" type="presParOf" srcId="{6057CB25-BCAE-4AC1-B772-BD244CD46428}" destId="{C06CBCDE-E7B7-4ADA-B0C2-72BF4DE6E121}" srcOrd="1" destOrd="0" presId="urn:microsoft.com/office/officeart/2005/8/layout/vList5"/>
    <dgm:cxn modelId="{6ED352E9-3AF5-3948-89C1-9208D52C3DEB}" type="presParOf" srcId="{6057CB25-BCAE-4AC1-B772-BD244CD46428}" destId="{919AA702-CBF6-4CF9-B16B-6254D258ACE3}" srcOrd="2" destOrd="0" presId="urn:microsoft.com/office/officeart/2005/8/layout/vList5"/>
    <dgm:cxn modelId="{C33DD91F-7AEC-9B42-B703-991AE5CE551D}" type="presParOf" srcId="{919AA702-CBF6-4CF9-B16B-6254D258ACE3}" destId="{DC23196D-6C31-49EC-8136-D1D43FE2A382}" srcOrd="0" destOrd="0" presId="urn:microsoft.com/office/officeart/2005/8/layout/vList5"/>
    <dgm:cxn modelId="{F5F9E057-A116-EB42-9F85-805E4A9F50ED}" type="presParOf" srcId="{919AA702-CBF6-4CF9-B16B-6254D258ACE3}" destId="{10C733D1-B64E-400E-9EDE-31C2A652E916}" srcOrd="1" destOrd="0" presId="urn:microsoft.com/office/officeart/2005/8/layout/vList5"/>
    <dgm:cxn modelId="{C855B3E1-7148-A246-BF38-E99637073587}" type="presParOf" srcId="{6057CB25-BCAE-4AC1-B772-BD244CD46428}" destId="{44339935-E44D-4260-9DDF-7E75B7E05757}" srcOrd="3" destOrd="0" presId="urn:microsoft.com/office/officeart/2005/8/layout/vList5"/>
    <dgm:cxn modelId="{AC4980DB-2237-D643-AB4C-CB66689F06A0}" type="presParOf" srcId="{6057CB25-BCAE-4AC1-B772-BD244CD46428}" destId="{9BA72125-97A9-4312-8C05-105103EBE417}" srcOrd="4" destOrd="0" presId="urn:microsoft.com/office/officeart/2005/8/layout/vList5"/>
    <dgm:cxn modelId="{76CE36C8-A5FD-7542-8236-011BB52DB206}" type="presParOf" srcId="{9BA72125-97A9-4312-8C05-105103EBE417}" destId="{077ED1F2-D1DB-4070-A65F-EE08506EA2B1}" srcOrd="0" destOrd="0" presId="urn:microsoft.com/office/officeart/2005/8/layout/vList5"/>
    <dgm:cxn modelId="{C63B12BC-20B5-A44E-A0EA-B00E932FA16F}" type="presParOf" srcId="{9BA72125-97A9-4312-8C05-105103EBE417}" destId="{5FE33748-4147-4C0B-8E4F-ED5B3997AD73}" srcOrd="1" destOrd="0" presId="urn:microsoft.com/office/officeart/2005/8/layout/vList5"/>
    <dgm:cxn modelId="{3B343520-1AB3-EA4D-B116-6787CA8625CB}" type="presParOf" srcId="{6057CB25-BCAE-4AC1-B772-BD244CD46428}" destId="{3B183548-5847-45E6-AD7E-E25B4E88A812}" srcOrd="5" destOrd="0" presId="urn:microsoft.com/office/officeart/2005/8/layout/vList5"/>
    <dgm:cxn modelId="{8FDFDA8D-1379-B148-B30F-0F2EEF149C83}" type="presParOf" srcId="{6057CB25-BCAE-4AC1-B772-BD244CD46428}" destId="{A0AD4526-AB4E-46CB-B159-E89AB9B97C0D}" srcOrd="6" destOrd="0" presId="urn:microsoft.com/office/officeart/2005/8/layout/vList5"/>
    <dgm:cxn modelId="{956841B9-B66C-184F-80BF-1A90E1D06D14}" type="presParOf" srcId="{A0AD4526-AB4E-46CB-B159-E89AB9B97C0D}" destId="{BEA5F75A-3069-44D6-9CD6-DBA3FE98A9DA}" srcOrd="0" destOrd="0" presId="urn:microsoft.com/office/officeart/2005/8/layout/vList5"/>
    <dgm:cxn modelId="{36ABD2D9-CF74-0E42-87FC-4302D54B5D62}" type="presParOf" srcId="{A0AD4526-AB4E-46CB-B159-E89AB9B97C0D}" destId="{875CB76E-505C-4D73-9BF8-68E0A754EE2C}" srcOrd="1" destOrd="0" presId="urn:microsoft.com/office/officeart/2005/8/layout/vList5"/>
    <dgm:cxn modelId="{78761CE8-5907-0A4A-A950-A7C0849BACA6}" type="presParOf" srcId="{6057CB25-BCAE-4AC1-B772-BD244CD46428}" destId="{A6F10BFC-9926-469F-86B4-EFE7E9E66D98}" srcOrd="7" destOrd="0" presId="urn:microsoft.com/office/officeart/2005/8/layout/vList5"/>
    <dgm:cxn modelId="{890B2D91-9447-D747-AAEE-3A455B32F84B}" type="presParOf" srcId="{6057CB25-BCAE-4AC1-B772-BD244CD46428}" destId="{B0E465FC-3A48-4D74-AF4A-BB92E508CBD1}" srcOrd="8" destOrd="0" presId="urn:microsoft.com/office/officeart/2005/8/layout/vList5"/>
    <dgm:cxn modelId="{6A71BCE9-74D9-4E4E-9256-CA9A47E0C3CC}" type="presParOf" srcId="{B0E465FC-3A48-4D74-AF4A-BB92E508CBD1}" destId="{9AA58A4B-E7F0-4E11-8745-50A32990B7D4}" srcOrd="0" destOrd="0" presId="urn:microsoft.com/office/officeart/2005/8/layout/vList5"/>
    <dgm:cxn modelId="{F8899FA2-EA90-0945-9CC6-73BAC525506A}" type="presParOf" srcId="{B0E465FC-3A48-4D74-AF4A-BB92E508CBD1}" destId="{C6A367C6-2BDA-4AEA-B980-53241BFD4C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06E78-92DC-41DF-A604-E80BC1DDAFEC}">
      <dsp:nvSpPr>
        <dsp:cNvPr id="0" name=""/>
        <dsp:cNvSpPr/>
      </dsp:nvSpPr>
      <dsp:spPr>
        <a:xfrm rot="5400000">
          <a:off x="5475386" y="-228145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Grandes cantidades de datos [des | </a:t>
          </a:r>
          <a:r>
            <a:rPr lang="es-ES" sz="17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semi</a:t>
          </a: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 ] estructurados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Escalabilidad horizontal</a:t>
          </a:r>
        </a:p>
      </dsp:txBody>
      <dsp:txXfrm rot="-5400000">
        <a:off x="3097785" y="132853"/>
        <a:ext cx="5470463" cy="678552"/>
      </dsp:txXfrm>
    </dsp:sp>
    <dsp:sp modelId="{C86A1AF0-A84A-46FB-A35B-3FE145CC4B3F}">
      <dsp:nvSpPr>
        <dsp:cNvPr id="0" name=""/>
        <dsp:cNvSpPr/>
      </dsp:nvSpPr>
      <dsp:spPr>
        <a:xfrm>
          <a:off x="0" y="0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Batch</a:t>
          </a: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processing</a:t>
          </a:r>
          <a:endParaRPr lang="es-ES" sz="2000" b="1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5885" y="45885"/>
        <a:ext cx="3006014" cy="848190"/>
      </dsp:txXfrm>
    </dsp:sp>
    <dsp:sp modelId="{10C733D1-B64E-400E-9EDE-31C2A652E916}">
      <dsp:nvSpPr>
        <dsp:cNvPr id="0" name=""/>
        <dsp:cNvSpPr/>
      </dsp:nvSpPr>
      <dsp:spPr>
        <a:xfrm rot="5400000">
          <a:off x="5475386" y="-1294497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Procesamiento de flujos continuos de datos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Velocidad: resultados en tiempo real</a:t>
          </a:r>
        </a:p>
      </dsp:txBody>
      <dsp:txXfrm rot="-5400000">
        <a:off x="3097785" y="1119812"/>
        <a:ext cx="5470463" cy="678552"/>
      </dsp:txXfrm>
    </dsp:sp>
    <dsp:sp modelId="{DC23196D-6C31-49EC-8136-D1D43FE2A382}">
      <dsp:nvSpPr>
        <dsp:cNvPr id="0" name=""/>
        <dsp:cNvSpPr/>
      </dsp:nvSpPr>
      <dsp:spPr>
        <a:xfrm>
          <a:off x="0" y="989107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Streaming</a:t>
          </a: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processing</a:t>
          </a:r>
          <a:endParaRPr lang="es-ES" sz="2000" b="1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5885" y="1034992"/>
        <a:ext cx="3006014" cy="848190"/>
      </dsp:txXfrm>
    </dsp:sp>
    <dsp:sp modelId="{5FE33748-4147-4C0B-8E4F-ED5B3997AD73}">
      <dsp:nvSpPr>
        <dsp:cNvPr id="0" name=""/>
        <dsp:cNvSpPr/>
      </dsp:nvSpPr>
      <dsp:spPr>
        <a:xfrm rot="5400000">
          <a:off x="5475386" y="-307539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Optimización para algoritmos de análisis complejos incluyendo iterativos y </a:t>
          </a:r>
          <a:r>
            <a:rPr lang="es-ES" sz="17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multi</a:t>
          </a: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-etapa</a:t>
          </a:r>
        </a:p>
      </dsp:txBody>
      <dsp:txXfrm rot="-5400000">
        <a:off x="3097785" y="2106770"/>
        <a:ext cx="5470463" cy="678552"/>
      </dsp:txXfrm>
    </dsp:sp>
    <dsp:sp modelId="{077ED1F2-D1DB-4070-A65F-EE08506EA2B1}">
      <dsp:nvSpPr>
        <dsp:cNvPr id="0" name=""/>
        <dsp:cNvSpPr/>
      </dsp:nvSpPr>
      <dsp:spPr>
        <a:xfrm>
          <a:off x="0" y="1976065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In-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memory</a:t>
          </a: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 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computing</a:t>
          </a:r>
          <a:endParaRPr lang="es-ES" sz="2000" b="1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5885" y="2021950"/>
        <a:ext cx="3006014" cy="848190"/>
      </dsp:txXfrm>
    </dsp:sp>
    <dsp:sp modelId="{875CB76E-505C-4D73-9BF8-68E0A754EE2C}">
      <dsp:nvSpPr>
        <dsp:cNvPr id="0" name=""/>
        <dsp:cNvSpPr/>
      </dsp:nvSpPr>
      <dsp:spPr>
        <a:xfrm rot="5400000">
          <a:off x="5475386" y="679418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Ejecución de consultas y búsquedas ad-hoc con respuesta en tiempo real</a:t>
          </a:r>
        </a:p>
      </dsp:txBody>
      <dsp:txXfrm rot="-5400000">
        <a:off x="3097785" y="3093727"/>
        <a:ext cx="5470463" cy="678552"/>
      </dsp:txXfrm>
    </dsp:sp>
    <dsp:sp modelId="{BEA5F75A-3069-44D6-9CD6-DBA3FE98A9DA}">
      <dsp:nvSpPr>
        <dsp:cNvPr id="0" name=""/>
        <dsp:cNvSpPr/>
      </dsp:nvSpPr>
      <dsp:spPr>
        <a:xfrm>
          <a:off x="0" y="2963024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Real-time 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query</a:t>
          </a:r>
          <a:r>
            <a:rPr lang="es-ES" sz="2000" b="1" kern="1200" dirty="0">
              <a:solidFill>
                <a:sysClr val="window" lastClr="FFFFFF"/>
              </a:solidFill>
              <a:latin typeface="Calibri"/>
              <a:ea typeface=""/>
              <a:cs typeface=""/>
            </a:rPr>
            <a:t> and </a:t>
          </a: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search</a:t>
          </a:r>
          <a:endParaRPr lang="es-ES" sz="2000" b="1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5885" y="3008909"/>
        <a:ext cx="3006014" cy="848190"/>
      </dsp:txXfrm>
    </dsp:sp>
    <dsp:sp modelId="{C6A367C6-2BDA-4AEA-B980-53241BFD4C1D}">
      <dsp:nvSpPr>
        <dsp:cNvPr id="0" name=""/>
        <dsp:cNvSpPr/>
      </dsp:nvSpPr>
      <dsp:spPr>
        <a:xfrm rot="5400000">
          <a:off x="5475386" y="1666376"/>
          <a:ext cx="751968" cy="5507171"/>
        </a:xfrm>
        <a:prstGeom prst="round2Same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Sistemas de persistencia distribuidos y escalables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Key-</a:t>
          </a:r>
          <a:r>
            <a:rPr lang="es-ES" sz="1700" i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Value</a:t>
          </a:r>
          <a:r>
            <a:rPr lang="es-ES" sz="17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sz="1700" i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Column-oriented</a:t>
          </a:r>
          <a:r>
            <a:rPr lang="es-ES" sz="17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sz="1700" i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Document-oriented</a:t>
          </a:r>
          <a:r>
            <a:rPr lang="es-ES" sz="17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, </a:t>
          </a:r>
          <a:r>
            <a:rPr lang="es-ES" sz="1700" i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"/>
              <a:cs typeface=""/>
            </a:rPr>
            <a:t>Graph</a:t>
          </a:r>
          <a:endParaRPr lang="es-ES" sz="17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"/>
            <a:cs typeface=""/>
          </a:endParaRPr>
        </a:p>
      </dsp:txBody>
      <dsp:txXfrm rot="-5400000">
        <a:off x="3097785" y="4080685"/>
        <a:ext cx="5470463" cy="678552"/>
      </dsp:txXfrm>
    </dsp:sp>
    <dsp:sp modelId="{9AA58A4B-E7F0-4E11-8745-50A32990B7D4}">
      <dsp:nvSpPr>
        <dsp:cNvPr id="0" name=""/>
        <dsp:cNvSpPr/>
      </dsp:nvSpPr>
      <dsp:spPr>
        <a:xfrm>
          <a:off x="0" y="3949982"/>
          <a:ext cx="3097784" cy="939960"/>
        </a:xfrm>
        <a:prstGeom prst="round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 err="1">
              <a:solidFill>
                <a:sysClr val="window" lastClr="FFFFFF"/>
              </a:solidFill>
              <a:latin typeface="Calibri"/>
              <a:ea typeface=""/>
              <a:cs typeface=""/>
            </a:rPr>
            <a:t>NoSQL</a:t>
          </a:r>
          <a:endParaRPr lang="es-ES" sz="2000" b="1" kern="1200" dirty="0">
            <a:solidFill>
              <a:sysClr val="window" lastClr="FFFFFF"/>
            </a:solidFill>
            <a:latin typeface="Calibri"/>
            <a:ea typeface=""/>
            <a:cs typeface=""/>
          </a:endParaRPr>
        </a:p>
      </dsp:txBody>
      <dsp:txXfrm>
        <a:off x="45885" y="3995867"/>
        <a:ext cx="3006014" cy="848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7A653-B8C6-1240-8751-61363EFCFDC9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32F0E-AB56-E944-A0B4-1F8A286A5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68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06D801-71F4-4B65-8003-E1382B336EF7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8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32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4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13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84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14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827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15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20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43E3-B149-4847-A461-2E51826070B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150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43E3-B149-4847-A461-2E51826070BE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544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43E3-B149-4847-A461-2E51826070B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9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8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25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32F0E-AB56-E944-A0B4-1F8A286A50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9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0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63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23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99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24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9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25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445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26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32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27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85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28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8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29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3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7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s-ES">
              <a:latin typeface="Arial" panose="020B0604020202020204" pitchFamily="34" charset="0"/>
            </a:endParaRPr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8AF550-1E3A-4FA6-BA98-145B3B204EA1}" type="slidenum">
              <a:rPr lang="es-ES" altLang="es-ES" sz="1100"/>
              <a:pPr>
                <a:spcBef>
                  <a:spcPct val="0"/>
                </a:spcBef>
              </a:pPr>
              <a:t>4</a:t>
            </a:fld>
            <a:endParaRPr lang="es-ES" altLang="es-ES" sz="1100"/>
          </a:p>
        </p:txBody>
      </p:sp>
    </p:spTree>
    <p:extLst>
      <p:ext uri="{BB962C8B-B14F-4D97-AF65-F5344CB8AC3E}">
        <p14:creationId xmlns:p14="http://schemas.microsoft.com/office/powerpoint/2010/main" val="431220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725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03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33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43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34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86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35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2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36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94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37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28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38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01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39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2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5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s-ES">
              <a:latin typeface="Arial" panose="020B0604020202020204" pitchFamily="34" charset="0"/>
            </a:endParaRPr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45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4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8AF550-1E3A-4FA6-BA98-145B3B204EA1}" type="slidenum">
              <a:rPr lang="es-ES" altLang="es-ES" sz="1100"/>
              <a:pPr>
                <a:spcBef>
                  <a:spcPct val="0"/>
                </a:spcBef>
              </a:pPr>
              <a:t>5</a:t>
            </a:fld>
            <a:endParaRPr lang="es-ES" altLang="es-ES" sz="1100"/>
          </a:p>
        </p:txBody>
      </p:sp>
    </p:spTree>
    <p:extLst>
      <p:ext uri="{BB962C8B-B14F-4D97-AF65-F5344CB8AC3E}">
        <p14:creationId xmlns:p14="http://schemas.microsoft.com/office/powerpoint/2010/main" val="74014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54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2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43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519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44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31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45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97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46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75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47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96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48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353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49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17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2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6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62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38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14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53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34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54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352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55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1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56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41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57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08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58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515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59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388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60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61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7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770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61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38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62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7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8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9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6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6150">
              <a:spcBef>
                <a:spcPct val="30000"/>
              </a:spcBef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49300" algn="l"/>
                <a:tab pos="1498600" algn="l"/>
                <a:tab pos="2249488" algn="l"/>
                <a:tab pos="29987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B0E71A-2A63-4E17-86F7-F7EC38526D48}" type="slidenum">
              <a:rPr lang="es-ES" altLang="es-ES" sz="1100" u="sng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spcBef>
                  <a:spcPct val="0"/>
                </a:spcBef>
              </a:pPr>
              <a:t>10</a:t>
            </a:fld>
            <a:endParaRPr lang="es-ES" altLang="es-ES" sz="1100" u="sng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4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solidFill>
            <a:srgbClr val="FFFFFF"/>
          </a:solidFill>
          <a:ln/>
        </p:spPr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8025" y="4862513"/>
            <a:ext cx="5684838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9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2121651" y="2287140"/>
            <a:ext cx="49007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latin typeface="TrashHand" panose="00000400000000000000" pitchFamily="2" charset="0"/>
              </a:rPr>
              <a:t>El Sendero del Ninja</a:t>
            </a:r>
          </a:p>
          <a:p>
            <a:pPr algn="ctr"/>
            <a:r>
              <a:rPr lang="es-ES" sz="4400" dirty="0" err="1">
                <a:latin typeface="TrashHand" panose="00000400000000000000" pitchFamily="2" charset="0"/>
              </a:rPr>
              <a:t>Spark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3424025" y="4301702"/>
            <a:ext cx="229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Igna</a:t>
            </a:r>
            <a:r>
              <a:rPr lang="es-ES" sz="2000" baseline="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cio Pérez Torres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171" y="1604841"/>
            <a:ext cx="8045895" cy="3978138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766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‹#›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 userDrawn="1"/>
        </p:nvSpPr>
        <p:spPr>
          <a:xfrm>
            <a:off x="267231" y="209653"/>
            <a:ext cx="4411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TrashHand" panose="00000400000000000000" pitchFamily="2" charset="0"/>
              </a:rPr>
              <a:t>El</a:t>
            </a:r>
            <a:r>
              <a:rPr lang="es-ES" sz="2800" baseline="0" dirty="0">
                <a:latin typeface="TrashHand" panose="00000400000000000000" pitchFamily="2" charset="0"/>
              </a:rPr>
              <a:t> Sendero del Ninja</a:t>
            </a:r>
            <a:r>
              <a:rPr lang="es-ES" sz="2800" dirty="0">
                <a:latin typeface="TrashHand" panose="00000400000000000000" pitchFamily="2" charset="0"/>
              </a:rPr>
              <a:t> - </a:t>
            </a:r>
            <a:r>
              <a:rPr lang="es-ES" sz="2800" dirty="0" err="1">
                <a:latin typeface="TrashHand" panose="00000400000000000000" pitchFamily="2" charset="0"/>
              </a:rPr>
              <a:t>Spark</a:t>
            </a:r>
            <a:endParaRPr lang="es-ES" sz="2800" dirty="0">
              <a:latin typeface="TrashHand" panose="00000400000000000000" pitchFamily="2" charset="0"/>
            </a:endParaRP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1.6.2/api/python/pyspark.html#pyspark.RD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spark.apache.org/docs/1.6.2/api/scala/#org.apache.spark.rdd.RDD" TargetMode="External"/><Relationship Id="rId4" Type="http://schemas.openxmlformats.org/officeDocument/2006/relationships/hyperlink" Target="https://spark.apache.org/docs/1.6.2/api/scala/#packag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spark.apache.org/docs/latest/api/python/pyspark.sql.html#pyspark.sql.DataFrame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hyperlink" Target="https://spark.apache.org/docs/latest/api/scala/index.html#org.apache.spark.sql.Datas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4" y="1013642"/>
            <a:ext cx="8466692" cy="57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4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163033" y="92337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RDD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4431" t="-183" r="885" b="183"/>
          <a:stretch/>
        </p:blipFill>
        <p:spPr>
          <a:xfrm>
            <a:off x="5346399" y="1791604"/>
            <a:ext cx="3664879" cy="40877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1746" y="1305959"/>
            <a:ext cx="473517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RDD es la unidad básica de computación en 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Spark</a:t>
            </a:r>
            <a:endParaRPr lang="es-ES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Conceptualmente similar a una Lista tradicional</a:t>
            </a:r>
          </a:p>
          <a:p>
            <a:pPr marL="34290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RDD contiene cualquier tipo de elementos</a:t>
            </a:r>
          </a:p>
          <a:p>
            <a:pPr marL="80010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Primitivos (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float</a:t>
            </a: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80010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Secuencias (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tuplas</a:t>
            </a: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, listas, 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dicts</a:t>
            </a: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, etc.)</a:t>
            </a:r>
          </a:p>
          <a:p>
            <a:pPr marL="80010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Objetos </a:t>
            </a:r>
            <a:r>
              <a:rPr lang="es-ES" sz="2400" dirty="0" err="1">
                <a:latin typeface="Calibri" charset="0"/>
                <a:ea typeface="Calibri" charset="0"/>
                <a:cs typeface="Calibri" charset="0"/>
              </a:rPr>
              <a:t>serializables</a:t>
            </a:r>
            <a:endParaRPr lang="es-ES" sz="24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Un RDD se crea a partir de una fuente de datos o a partir de otro RDD</a:t>
            </a:r>
          </a:p>
        </p:txBody>
      </p:sp>
    </p:spTree>
    <p:extLst>
      <p:ext uri="{BB962C8B-B14F-4D97-AF65-F5344CB8AC3E}">
        <p14:creationId xmlns:p14="http://schemas.microsoft.com/office/powerpoint/2010/main" val="557563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0" y="1027724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RDD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79" y="1410312"/>
            <a:ext cx="6676887" cy="53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4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82" y="1359498"/>
            <a:ext cx="6384192" cy="50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7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163033" y="966104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SparkContext</a:t>
            </a:r>
            <a:endParaRPr lang="en-US" altLang="es-ES" sz="3400" u="none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746" y="1593050"/>
            <a:ext cx="822991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Es lo primero que se crea en un programa con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Spark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, es el que nos da el acceso al clúster.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En la consola de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Spark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, por defecto se crea uno que se puede encontrar en la variable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sc</a:t>
            </a:r>
            <a:endParaRPr lang="es-ES" sz="20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Cuando arranquemos un programa deberemos crearlo nosotros creando una nueva instancia de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SparkContext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Objeto que “sabe como interactuar con el clúster” y permite crear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RDDs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 a partir de orígenes de datos (ficheros, código Python,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sp>
        <p:nvSpPr>
          <p:cNvPr id="3" name="Rectángulo 2"/>
          <p:cNvSpPr/>
          <p:nvPr/>
        </p:nvSpPr>
        <p:spPr>
          <a:xfrm>
            <a:off x="801115" y="5246148"/>
            <a:ext cx="7529544" cy="135421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SparkContext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parameters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RDD_fichero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sc.textFile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(“fichero.txt”)</a:t>
            </a:r>
          </a:p>
          <a:p>
            <a:endParaRPr lang="es-E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RDD_test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 = sc.parallelize ([“Hola”, “mundo”, “Big”, “Data”])</a:t>
            </a:r>
          </a:p>
        </p:txBody>
      </p:sp>
    </p:spTree>
    <p:extLst>
      <p:ext uri="{BB962C8B-B14F-4D97-AF65-F5344CB8AC3E}">
        <p14:creationId xmlns:p14="http://schemas.microsoft.com/office/powerpoint/2010/main" val="858153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163033" y="1008628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Clúster</a:t>
            </a:r>
            <a:r>
              <a:rPr lang="en-US" altLang="es-ES" sz="3400" u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Spark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5202"/>
          <a:stretch/>
        </p:blipFill>
        <p:spPr>
          <a:xfrm>
            <a:off x="2653045" y="3485490"/>
            <a:ext cx="6258996" cy="312806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5536" y="1476087"/>
            <a:ext cx="790101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El Spark Driver es el programa creado por el usuario contiene la instancia del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SparkContext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El master se conecta al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 Manager de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Spark</a:t>
            </a: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, puede ser de tres tipos: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 Local /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Standalone</a:t>
            </a:r>
            <a:endParaRPr lang="es-ES" sz="20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Yarn</a:t>
            </a:r>
            <a:endParaRPr lang="es-ES" sz="2000" dirty="0">
              <a:latin typeface="Calibri" charset="0"/>
              <a:ea typeface="Calibri" charset="0"/>
              <a:cs typeface="Calibri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2000" dirty="0" err="1">
                <a:latin typeface="Calibri" charset="0"/>
                <a:ea typeface="Calibri" charset="0"/>
                <a:cs typeface="Calibri" charset="0"/>
              </a:rPr>
              <a:t>Mesos</a:t>
            </a:r>
            <a:endParaRPr lang="es-E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3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2"/>
          <p:cNvSpPr txBox="1"/>
          <p:nvPr/>
        </p:nvSpPr>
        <p:spPr>
          <a:xfrm>
            <a:off x="436234" y="613925"/>
            <a:ext cx="8228763" cy="1144888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s-ES" sz="3400" dirty="0">
                <a:latin typeface="Calibri" charset="0"/>
                <a:ea typeface="Calibri" charset="0"/>
                <a:cs typeface="Calibri" charset="0"/>
              </a:rPr>
              <a:t>Preparación del entorno (1/2)</a:t>
            </a:r>
            <a:endParaRPr sz="3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95665" y="1605033"/>
            <a:ext cx="8761256" cy="5050948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prstClr val="black"/>
                </a:solidFill>
                <a:latin typeface="Calibri"/>
              </a:rPr>
              <a:t>Instalar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Spark</a:t>
            </a:r>
            <a:r>
              <a:rPr lang="es-ES" sz="1400" b="1" dirty="0">
                <a:solidFill>
                  <a:prstClr val="black"/>
                </a:solidFill>
                <a:latin typeface="Calibri"/>
              </a:rPr>
              <a:t> 1.6.2</a:t>
            </a:r>
            <a:endParaRPr sz="1400" b="1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http://d3kbcqa49mib13.cloudfront.net/spark-1.6.2-bin-hadoop2.6.tgz</a:t>
            </a:r>
          </a:p>
          <a:p>
            <a:pPr marL="742950" lvl="1" indent="-285750">
              <a:lnSpc>
                <a:spcPct val="150000"/>
              </a:lnSpc>
              <a:spcAft>
                <a:spcPts val="1200"/>
              </a:spcAft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spark-1.6.2-bin-hadoop2.6.tgz</a:t>
            </a:r>
            <a:endParaRPr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prstClr val="black"/>
                </a:solidFill>
                <a:latin typeface="Calibri"/>
              </a:rPr>
              <a:t>Instalar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PyCharm</a:t>
            </a:r>
            <a:r>
              <a:rPr lang="es-ES" sz="14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ES" sz="1400" dirty="0">
                <a:solidFill>
                  <a:prstClr val="black"/>
                </a:solidFill>
                <a:latin typeface="Calibri"/>
              </a:rPr>
              <a:t>(Omitir este paso si ya está instalado el IDE)</a:t>
            </a:r>
            <a:endParaRPr sz="1400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download.jetbrains.com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/pycharm-community-2017.2.3.tar.gz</a:t>
            </a: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-dc pycharm-community-2017.2.3.tar.gz | 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xf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</a:p>
          <a:p>
            <a:pPr lvl="1">
              <a:lnSpc>
                <a:spcPct val="150000"/>
              </a:lnSpc>
              <a:buSzPct val="45000"/>
            </a:pPr>
            <a:endParaRPr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prstClr val="black"/>
                </a:solidFill>
                <a:latin typeface="Calibri"/>
              </a:rPr>
              <a:t>Configurar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PySpark</a:t>
            </a:r>
            <a:r>
              <a:rPr lang="es-ES" sz="1400" b="1" dirty="0">
                <a:solidFill>
                  <a:prstClr val="black"/>
                </a:solidFill>
                <a:latin typeface="Calibri"/>
              </a:rPr>
              <a:t> en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PyCharm</a:t>
            </a:r>
            <a:endParaRPr sz="1400" b="1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>
                <a:solidFill>
                  <a:prstClr val="black"/>
                </a:solidFill>
                <a:latin typeface="Calibri"/>
              </a:rPr>
              <a:t>Editar 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s-ES"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SPARK_HOME=/home/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/spark-1.6.2-bin-hadoop2.6 </a:t>
            </a:r>
            <a:endParaRPr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PYTHONPATH=$PYTHONPATH:$SPARK_HOME/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endParaRPr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PYTHONPATH=$PYTHONPATH:$SPARK_HOME/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/py4j-0.9-src.zip</a:t>
            </a:r>
          </a:p>
          <a:p>
            <a:pPr marL="1200150" lvl="2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PYTHONPATH=$PYTHONPATH:$SPARK_HOME/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endParaRPr lang="es-ES"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prstClr val="black"/>
                </a:solidFill>
                <a:latin typeface="Calibri"/>
              </a:rPr>
              <a:t>Ejecutar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PyCharm</a:t>
            </a:r>
            <a:endParaRPr lang="es-ES" sz="1400" b="1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s-ES" sz="1350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/pycharm-community-2017.2.3/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pycharm.sh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sz="135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endParaRPr sz="135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44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212624" y="1915184"/>
            <a:ext cx="8644298" cy="3443625"/>
          </a:xfrm>
          <a:prstGeom prst="rect">
            <a:avLst/>
          </a:prstGeom>
        </p:spPr>
        <p:txBody>
          <a:bodyPr wrap="none" lIns="0" tIns="0" rIns="0" bIns="0" anchor="t" anchorCtr="0"/>
          <a:lstStyle/>
          <a:p>
            <a:pPr marL="285750" lvl="1" indent="-285750">
              <a:buSzPct val="45000"/>
              <a:buFont typeface="Arial" panose="020B0604020202020204" pitchFamily="34" charset="0"/>
              <a:buChar char="•"/>
            </a:pPr>
            <a:r>
              <a:rPr lang="es-ES" sz="1400" dirty="0">
                <a:latin typeface="Calibri" charset="0"/>
                <a:ea typeface="Calibri" charset="0"/>
                <a:cs typeface="Calibri" charset="0"/>
              </a:rPr>
              <a:t>[Recomendado] Editar </a:t>
            </a:r>
            <a:r>
              <a:rPr lang="es-ES" sz="1400" b="1" dirty="0">
                <a:latin typeface="Calibri" charset="0"/>
                <a:ea typeface="Calibri" charset="0"/>
                <a:cs typeface="Calibri" charset="0"/>
              </a:rPr>
              <a:t>log4j.properties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s-ES" sz="1400" dirty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s-ES" sz="14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/home/</a:t>
            </a:r>
            <a:r>
              <a:rPr lang="es-ES" sz="14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bigdata</a:t>
            </a:r>
            <a:r>
              <a:rPr lang="es-ES" sz="14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/spark-1.6.2-bin-hadoop2.6</a:t>
            </a:r>
            <a:r>
              <a:rPr lang="es-ES" sz="14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s-ES" sz="1400" dirty="0" err="1">
                <a:latin typeface="Courier New" charset="0"/>
                <a:ea typeface="Courier New" charset="0"/>
                <a:cs typeface="Courier New" charset="0"/>
              </a:rPr>
              <a:t>conf</a:t>
            </a:r>
            <a:endParaRPr lang="es-ES" sz="1400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s-ES" sz="14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s-ES" sz="1400" dirty="0">
                <a:latin typeface="Courier New" charset="0"/>
                <a:ea typeface="Courier New" charset="0"/>
                <a:cs typeface="Courier New" charset="0"/>
              </a:rPr>
              <a:t> log4j.properties.template log4j.properties</a:t>
            </a:r>
          </a:p>
          <a:p>
            <a:pPr marL="742950" lvl="1" indent="-285750">
              <a:buSzPct val="45000"/>
              <a:buFont typeface="Arial" panose="020B0604020202020204" pitchFamily="34" charset="0"/>
              <a:buChar char="•"/>
            </a:pPr>
            <a:r>
              <a:rPr lang="es-ES" sz="1400" dirty="0">
                <a:latin typeface="Courier New" charset="0"/>
                <a:ea typeface="Courier New" charset="0"/>
                <a:cs typeface="Courier New" charset="0"/>
              </a:rPr>
              <a:t>log4j.properties</a:t>
            </a:r>
          </a:p>
          <a:p>
            <a:pPr marL="1200150" lvl="2" indent="-285750">
              <a:buSzPct val="45000"/>
              <a:buFont typeface="Arial" panose="020B0604020202020204" pitchFamily="34" charset="0"/>
              <a:buChar char="•"/>
            </a:pPr>
            <a:r>
              <a:rPr lang="es-ES" sz="1400" dirty="0">
                <a:latin typeface="Courier New" charset="0"/>
                <a:ea typeface="Courier New" charset="0"/>
                <a:cs typeface="Courier New" charset="0"/>
              </a:rPr>
              <a:t>Cambiar INFO por WARN en log4j.rootCategory=WARN, </a:t>
            </a:r>
            <a:r>
              <a:rPr lang="es-ES" sz="1400" dirty="0" err="1">
                <a:latin typeface="Courier New" charset="0"/>
                <a:ea typeface="Courier New" charset="0"/>
                <a:cs typeface="Courier New" charset="0"/>
              </a:rPr>
              <a:t>console</a:t>
            </a:r>
            <a:endParaRPr lang="es-ES" sz="14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buSzPct val="45000"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>
                <a:solidFill>
                  <a:prstClr val="black"/>
                </a:solidFill>
                <a:latin typeface="Calibri"/>
              </a:rPr>
              <a:t>﻿</a:t>
            </a:r>
            <a:r>
              <a:rPr lang="es-ES" sz="1400" dirty="0">
                <a:solidFill>
                  <a:prstClr val="black"/>
                </a:solidFill>
                <a:latin typeface="Calibri"/>
              </a:rPr>
              <a:t>Instalar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IntelliJ</a:t>
            </a:r>
            <a:r>
              <a:rPr lang="es-ES" sz="1400" b="1" dirty="0">
                <a:solidFill>
                  <a:prstClr val="black"/>
                </a:solidFill>
                <a:latin typeface="Calibri"/>
              </a:rPr>
              <a:t> IDEA </a:t>
            </a:r>
            <a:r>
              <a:rPr lang="es-ES" sz="1400" dirty="0">
                <a:solidFill>
                  <a:prstClr val="black"/>
                </a:solidFill>
                <a:latin typeface="Calibri"/>
              </a:rPr>
              <a:t>(Omitir este paso si ya está instalado el IDE)</a:t>
            </a: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download.jetbrains.com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/idea/ideaIC-2017.2.3.tar.gz</a:t>
            </a: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-dc ideaIC-2017.2.3.tar.gz | 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xf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endParaRPr lang="es-ES" sz="1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400" dirty="0">
                <a:solidFill>
                  <a:prstClr val="black"/>
                </a:solidFill>
                <a:latin typeface="Calibri"/>
              </a:rPr>
              <a:t>Ejecutar </a:t>
            </a:r>
            <a:r>
              <a:rPr lang="es-ES" sz="1400" b="1" dirty="0" err="1">
                <a:solidFill>
                  <a:prstClr val="black"/>
                </a:solidFill>
                <a:latin typeface="Calibri"/>
              </a:rPr>
              <a:t>IntelliJ</a:t>
            </a:r>
            <a:r>
              <a:rPr lang="es-ES" sz="1400" b="1" dirty="0">
                <a:solidFill>
                  <a:prstClr val="black"/>
                </a:solidFill>
                <a:latin typeface="Calibri"/>
              </a:rPr>
              <a:t> IDEA</a:t>
            </a:r>
          </a:p>
          <a:p>
            <a:pPr marL="742950" lvl="1" indent="-285750">
              <a:lnSpc>
                <a:spcPct val="150000"/>
              </a:lnSpc>
              <a:buSzPct val="45000"/>
              <a:buFont typeface="Wingdings" panose="05000000000000000000" pitchFamily="2" charset="2"/>
              <a:buChar char="§"/>
            </a:pP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s-ES" sz="1350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bigdata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/ideaIC-2017.2.3/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35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idea.sh</a:t>
            </a:r>
            <a:r>
              <a:rPr lang="es-ES" sz="13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SzPct val="45000"/>
              <a:buFont typeface="Arial" panose="020B0604020202020204" pitchFamily="34" charset="0"/>
              <a:buChar char="•"/>
            </a:pPr>
            <a:endParaRPr lang="es-ES" sz="1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12623" y="1024671"/>
            <a:ext cx="8503644" cy="68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s-ES" altLang="es-ES" sz="3400" u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Preparación del entorno (2/2)</a:t>
            </a:r>
            <a:endParaRPr lang="en-US" altLang="es-ES" sz="3400" u="none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0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57172" y="1605033"/>
            <a:ext cx="8045895" cy="4214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/bin/spark-submit </a:t>
            </a: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 --class 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NombreClaseMain</a:t>
            </a: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 --master local[*] | spark://ip:puerto | yarn</a:t>
            </a: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 --deploy-mode client | 	cluster </a:t>
            </a: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... # 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otras</a:t>
            </a: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configuraciones</a:t>
            </a: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menos</a:t>
            </a: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habituales</a:t>
            </a:r>
            <a:endParaRPr lang="en-US" sz="1633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 miApp.jar | main.py</a:t>
            </a:r>
          </a:p>
          <a:p>
            <a:pPr>
              <a:lnSpc>
                <a:spcPct val="200000"/>
              </a:lnSpc>
            </a:pP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633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argumentos</a:t>
            </a:r>
            <a:r>
              <a:rPr lang="en-US" sz="1633" dirty="0">
                <a:latin typeface="Courier New" panose="02070309020205020404" pitchFamily="49" charset="0"/>
                <a:cs typeface="Courier New" panose="02070309020205020404" pitchFamily="49" charset="0"/>
              </a:rPr>
              <a:t> para el Main]</a:t>
            </a:r>
            <a:endParaRPr sz="1633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sz="1633" dirty="0"/>
          </a:p>
        </p:txBody>
      </p:sp>
      <p:sp>
        <p:nvSpPr>
          <p:cNvPr id="42" name="TextShape 2"/>
          <p:cNvSpPr txBox="1"/>
          <p:nvPr/>
        </p:nvSpPr>
        <p:spPr>
          <a:xfrm>
            <a:off x="457172" y="847842"/>
            <a:ext cx="8228763" cy="1144888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s-ES" sz="3400" dirty="0">
                <a:latin typeface="Calibri" charset="0"/>
                <a:ea typeface="Calibri" charset="0"/>
                <a:cs typeface="Calibri" charset="0"/>
              </a:rPr>
              <a:t>Ejecución app</a:t>
            </a:r>
            <a:endParaRPr sz="3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676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31134" y="955463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s-ES_tradnl" altLang="es-ES" sz="3400" u="none" dirty="0">
                <a:solidFill>
                  <a:prstClr val="black"/>
                </a:solidFill>
                <a:latin typeface="Calibri"/>
                <a:cs typeface=""/>
              </a:rPr>
              <a:t>Ejercicio 1</a:t>
            </a:r>
          </a:p>
        </p:txBody>
      </p:sp>
      <p:sp>
        <p:nvSpPr>
          <p:cNvPr id="10" name="CuadroTexto 7"/>
          <p:cNvSpPr txBox="1"/>
          <p:nvPr/>
        </p:nvSpPr>
        <p:spPr>
          <a:xfrm>
            <a:off x="72572" y="1382597"/>
            <a:ext cx="8938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Usar la consolas interactivas </a:t>
            </a:r>
            <a:r>
              <a:rPr lang="es-ES" sz="2400" dirty="0" err="1">
                <a:solidFill>
                  <a:prstClr val="black"/>
                </a:solidFill>
                <a:latin typeface="Calibri"/>
              </a:rPr>
              <a:t>pyspark</a:t>
            </a:r>
            <a:r>
              <a:rPr lang="es-ES" sz="2400" dirty="0">
                <a:solidFill>
                  <a:prstClr val="black"/>
                </a:solidFill>
                <a:latin typeface="Calibri"/>
              </a:rPr>
              <a:t> (Python) y </a:t>
            </a:r>
            <a:r>
              <a:rPr lang="es-ES" sz="2400" dirty="0" err="1">
                <a:solidFill>
                  <a:prstClr val="black"/>
                </a:solidFill>
                <a:latin typeface="Calibri"/>
              </a:rPr>
              <a:t>spark-shell</a:t>
            </a:r>
            <a:r>
              <a:rPr lang="es-ES" sz="2400" dirty="0">
                <a:solidFill>
                  <a:prstClr val="black"/>
                </a:solidFill>
                <a:latin typeface="Calibri"/>
              </a:rPr>
              <a:t> (</a:t>
            </a:r>
            <a:r>
              <a:rPr lang="es-ES" sz="2400" dirty="0" err="1">
                <a:solidFill>
                  <a:prstClr val="black"/>
                </a:solidFill>
                <a:latin typeface="Calibri"/>
              </a:rPr>
              <a:t>Scala</a:t>
            </a:r>
            <a:r>
              <a:rPr lang="es-ES" sz="24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  <a:latin typeface="Calibri"/>
              </a:rPr>
              <a:t>Crear un RDD a partir de código </a:t>
            </a:r>
            <a:r>
              <a:rPr lang="es-ES" sz="2000" dirty="0" err="1">
                <a:solidFill>
                  <a:prstClr val="black"/>
                </a:solidFill>
                <a:latin typeface="Calibri"/>
              </a:rPr>
              <a:t>Spark</a:t>
            </a:r>
            <a:endParaRPr lang="es-ES" sz="2000" dirty="0">
              <a:solidFill>
                <a:prstClr val="black"/>
              </a:solidFill>
              <a:latin typeface="Calibri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  <a:latin typeface="Calibri"/>
              </a:rPr>
              <a:t>Transformaciones: </a:t>
            </a:r>
            <a:r>
              <a:rPr lang="es-ES" sz="2000" b="1" dirty="0">
                <a:solidFill>
                  <a:prstClr val="black"/>
                </a:solidFill>
                <a:latin typeface="Calibri"/>
              </a:rPr>
              <a:t>MAP</a:t>
            </a:r>
            <a:r>
              <a:rPr lang="es-ES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s-ES" sz="2000" b="1" dirty="0">
                <a:solidFill>
                  <a:prstClr val="black"/>
                </a:solidFill>
                <a:latin typeface="Calibri"/>
              </a:rPr>
              <a:t>FILTER</a:t>
            </a:r>
          </a:p>
          <a:p>
            <a:pPr marL="1200150" lvl="2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i="1" dirty="0">
                <a:solidFill>
                  <a:prstClr val="black"/>
                </a:solidFill>
                <a:latin typeface="Calibri"/>
              </a:rPr>
              <a:t>¡Las transformaciones reciben como parámetro una función (o lambda)!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  <a:latin typeface="Calibri"/>
              </a:rPr>
              <a:t>Acción: </a:t>
            </a:r>
            <a:r>
              <a:rPr lang="es-ES" sz="2000" b="1" dirty="0">
                <a:solidFill>
                  <a:prstClr val="black"/>
                </a:solidFill>
                <a:latin typeface="Calibri"/>
              </a:rPr>
              <a:t>COLLECT, TAKE, COUNT</a:t>
            </a: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85" y="3769797"/>
            <a:ext cx="6611127" cy="29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/>
          <p:cNvSpPr txBox="1">
            <a:spLocks noChangeArrowheads="1"/>
          </p:cNvSpPr>
          <p:nvPr/>
        </p:nvSpPr>
        <p:spPr bwMode="auto">
          <a:xfrm>
            <a:off x="250825" y="1160463"/>
            <a:ext cx="6985000" cy="548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9913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400" b="1" i="1" u="none" dirty="0" err="1">
                <a:solidFill>
                  <a:srgbClr val="080808"/>
                </a:solidFill>
              </a:rPr>
              <a:t>Batch</a:t>
            </a:r>
            <a:r>
              <a:rPr lang="es-ES" altLang="es-ES" sz="2400" b="1" i="1" u="none" dirty="0">
                <a:solidFill>
                  <a:srgbClr val="080808"/>
                </a:solidFill>
              </a:rPr>
              <a:t> </a:t>
            </a:r>
            <a:r>
              <a:rPr lang="es-ES" altLang="es-ES" sz="2400" b="1" i="1" u="none" dirty="0" err="1">
                <a:solidFill>
                  <a:srgbClr val="080808"/>
                </a:solidFill>
              </a:rPr>
              <a:t>processing</a:t>
            </a:r>
            <a:endParaRPr lang="es-ES" altLang="es-ES" sz="2400" b="1" i="1" u="none" dirty="0">
              <a:solidFill>
                <a:srgbClr val="080808"/>
              </a:solidFill>
            </a:endParaRP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u="none" dirty="0">
                <a:solidFill>
                  <a:srgbClr val="080808"/>
                </a:solidFill>
              </a:rPr>
              <a:t>Grandes cantidades de datos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u="none" dirty="0">
                <a:solidFill>
                  <a:srgbClr val="080808"/>
                </a:solidFill>
              </a:rPr>
              <a:t>Solución escalable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i="1" u="none" dirty="0">
                <a:solidFill>
                  <a:srgbClr val="080808"/>
                </a:solidFill>
              </a:rPr>
              <a:t>Volumen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endParaRPr lang="es-ES" altLang="es-ES" sz="2000" i="1" u="none" dirty="0">
              <a:solidFill>
                <a:srgbClr val="080808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400" b="1" i="1" u="none" dirty="0" err="1">
                <a:solidFill>
                  <a:srgbClr val="080808"/>
                </a:solidFill>
              </a:rPr>
              <a:t>Stream</a:t>
            </a:r>
            <a:r>
              <a:rPr lang="es-ES" altLang="es-ES" sz="2400" b="1" i="1" u="none" dirty="0">
                <a:solidFill>
                  <a:srgbClr val="080808"/>
                </a:solidFill>
              </a:rPr>
              <a:t> </a:t>
            </a:r>
            <a:r>
              <a:rPr lang="es-ES" altLang="es-ES" sz="2400" b="1" i="1" u="none" dirty="0" err="1">
                <a:solidFill>
                  <a:srgbClr val="080808"/>
                </a:solidFill>
              </a:rPr>
              <a:t>processing</a:t>
            </a:r>
            <a:endParaRPr lang="es-ES" altLang="es-ES" sz="2400" b="1" i="1" u="none" dirty="0">
              <a:solidFill>
                <a:srgbClr val="080808"/>
              </a:solidFill>
            </a:endParaRP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u="none" dirty="0">
                <a:solidFill>
                  <a:srgbClr val="080808"/>
                </a:solidFill>
              </a:rPr>
              <a:t>Flujos de datos en continúo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u="none" dirty="0">
                <a:solidFill>
                  <a:srgbClr val="080808"/>
                </a:solidFill>
              </a:rPr>
              <a:t>Resultados en tiempo real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i="1" u="none" dirty="0">
                <a:solidFill>
                  <a:srgbClr val="080808"/>
                </a:solidFill>
              </a:rPr>
              <a:t>Velocidad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endParaRPr lang="es-ES" altLang="es-ES" sz="2000" i="1" u="none" dirty="0">
              <a:solidFill>
                <a:srgbClr val="080808"/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400" b="1" i="1" u="none" dirty="0" err="1">
                <a:solidFill>
                  <a:srgbClr val="080808"/>
                </a:solidFill>
              </a:rPr>
              <a:t>Hybrid</a:t>
            </a:r>
            <a:r>
              <a:rPr lang="es-ES" altLang="es-ES" sz="2400" b="1" i="1" u="none" dirty="0">
                <a:solidFill>
                  <a:srgbClr val="080808"/>
                </a:solidFill>
              </a:rPr>
              <a:t> </a:t>
            </a:r>
            <a:r>
              <a:rPr lang="es-ES" altLang="es-ES" sz="2400" b="1" i="1" u="none" dirty="0" err="1">
                <a:solidFill>
                  <a:srgbClr val="080808"/>
                </a:solidFill>
              </a:rPr>
              <a:t>computation</a:t>
            </a:r>
            <a:endParaRPr lang="es-ES" altLang="es-ES" sz="2400" b="1" i="1" u="none" dirty="0">
              <a:solidFill>
                <a:srgbClr val="080808"/>
              </a:solidFill>
            </a:endParaRP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u="none" dirty="0">
                <a:solidFill>
                  <a:srgbClr val="080808"/>
                </a:solidFill>
              </a:rPr>
              <a:t>Arquitecturas combinadas</a:t>
            </a:r>
          </a:p>
          <a:p>
            <a:pPr lvl="1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r>
              <a:rPr lang="es-ES" altLang="es-ES" sz="2000" i="1" u="none" dirty="0">
                <a:solidFill>
                  <a:srgbClr val="080808"/>
                </a:solidFill>
              </a:rPr>
              <a:t>Volumen + Velocidad</a:t>
            </a:r>
          </a:p>
          <a:p>
            <a:pPr lvl="1" algn="ctr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endParaRPr lang="es-ES" altLang="es-ES" sz="2400" b="1" u="none" dirty="0">
              <a:solidFill>
                <a:srgbClr val="080808"/>
              </a:solidFill>
            </a:endParaRPr>
          </a:p>
          <a:p>
            <a:pPr algn="ctr" eaLnBrk="1" hangingPunct="1">
              <a:spcAft>
                <a:spcPts val="600"/>
              </a:spcAft>
              <a:buClr>
                <a:srgbClr val="FF8700"/>
              </a:buClr>
              <a:buSzPct val="80000"/>
              <a:buFont typeface="Wingdings" panose="05000000000000000000" pitchFamily="2" charset="2"/>
              <a:buChar char=""/>
            </a:pPr>
            <a:endParaRPr lang="es-ES" altLang="es-ES" sz="2800" u="none" dirty="0">
              <a:solidFill>
                <a:srgbClr val="080808"/>
              </a:solidFill>
            </a:endParaRPr>
          </a:p>
        </p:txBody>
      </p:sp>
      <p:sp>
        <p:nvSpPr>
          <p:cNvPr id="47107" name="1 Flecha abajo"/>
          <p:cNvSpPr>
            <a:spLocks noChangeArrowheads="1"/>
          </p:cNvSpPr>
          <p:nvPr/>
        </p:nvSpPr>
        <p:spPr bwMode="auto">
          <a:xfrm>
            <a:off x="6802438" y="1010093"/>
            <a:ext cx="1657350" cy="5744059"/>
          </a:xfrm>
          <a:prstGeom prst="downArrow">
            <a:avLst>
              <a:gd name="adj1" fmla="val 50000"/>
              <a:gd name="adj2" fmla="val 49985"/>
            </a:avLst>
          </a:prstGeom>
          <a:gradFill rotWithShape="1">
            <a:gsLst>
              <a:gs pos="0">
                <a:srgbClr val="F3EEDC"/>
              </a:gs>
              <a:gs pos="27084">
                <a:srgbClr val="FFDA74"/>
              </a:gs>
              <a:gs pos="61000">
                <a:srgbClr val="FFC000"/>
              </a:gs>
              <a:gs pos="100000">
                <a:srgbClr val="FFC000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anose="05000000000000000000" pitchFamily="2" charset="2"/>
              <a:buChar char="n"/>
            </a:pPr>
            <a:endParaRPr lang="es-ES_tradnl" altLang="es-ES"/>
          </a:p>
        </p:txBody>
      </p:sp>
      <p:cxnSp>
        <p:nvCxnSpPr>
          <p:cNvPr id="47108" name="6 Conector recto"/>
          <p:cNvCxnSpPr>
            <a:cxnSpLocks noChangeShapeType="1"/>
          </p:cNvCxnSpPr>
          <p:nvPr/>
        </p:nvCxnSpPr>
        <p:spPr bwMode="auto">
          <a:xfrm flipH="1">
            <a:off x="6948488" y="3442627"/>
            <a:ext cx="13684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09" name="16 Conector recto"/>
          <p:cNvCxnSpPr>
            <a:cxnSpLocks noChangeShapeType="1"/>
          </p:cNvCxnSpPr>
          <p:nvPr/>
        </p:nvCxnSpPr>
        <p:spPr bwMode="auto">
          <a:xfrm flipH="1">
            <a:off x="6948488" y="5493677"/>
            <a:ext cx="13684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0" name="17 Conector recto"/>
          <p:cNvCxnSpPr>
            <a:cxnSpLocks noChangeShapeType="1"/>
          </p:cNvCxnSpPr>
          <p:nvPr/>
        </p:nvCxnSpPr>
        <p:spPr bwMode="auto">
          <a:xfrm flipH="1">
            <a:off x="6948488" y="1534452"/>
            <a:ext cx="13684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12 CuadroTexto"/>
          <p:cNvSpPr txBox="1"/>
          <p:nvPr/>
        </p:nvSpPr>
        <p:spPr>
          <a:xfrm>
            <a:off x="8316913" y="1389989"/>
            <a:ext cx="719137" cy="288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2006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8316913" y="3298164"/>
            <a:ext cx="719137" cy="288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2010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8316913" y="5350802"/>
            <a:ext cx="719137" cy="288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2014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7092950" y="2037689"/>
            <a:ext cx="107950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sz="1200" b="1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1ª </a:t>
            </a:r>
            <a:r>
              <a:rPr lang="es-ES_tradnl" sz="1200" b="1" u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Generation</a:t>
            </a:r>
            <a:endParaRPr lang="es-ES_tradnl" sz="1200" b="1" u="none" dirty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+mn-cs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7092950" y="3991902"/>
            <a:ext cx="1079500" cy="387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sz="1200" b="1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2ª </a:t>
            </a:r>
            <a:r>
              <a:rPr lang="es-ES_tradnl" sz="1200" b="1" u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Generation</a:t>
            </a:r>
            <a:endParaRPr lang="es-ES_tradnl" sz="1200" b="1" u="none" dirty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+mn-cs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7129463" y="5790539"/>
            <a:ext cx="1079500" cy="388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sz="1200" b="1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3ª </a:t>
            </a:r>
            <a:r>
              <a:rPr lang="es-ES_tradnl" sz="1200" b="1" u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Generation</a:t>
            </a:r>
            <a:endParaRPr lang="es-ES_tradnl" sz="1200" b="1" u="none" dirty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+mn-cs"/>
            </a:endParaRPr>
          </a:p>
        </p:txBody>
      </p:sp>
      <p:pic>
        <p:nvPicPr>
          <p:cNvPr id="4711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898899"/>
            <a:ext cx="72866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8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99" y="4733987"/>
            <a:ext cx="9286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9" name="Picture 18" descr="http://ashmug.com/wp-content/uploads/2011/03/icon_closed.gif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61" y="917768"/>
            <a:ext cx="714375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7128669" y="1147103"/>
            <a:ext cx="1079500" cy="241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FF6400"/>
              </a:buClr>
              <a:buSzPct val="80000"/>
              <a:buFont typeface="Wingdings" pitchFamily="2" charset="2"/>
              <a:buNone/>
              <a:defRPr/>
            </a:pPr>
            <a:r>
              <a:rPr lang="es-ES_tradnl" sz="1200" b="1" u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+mn-cs"/>
              </a:rPr>
              <a:t>Inception</a:t>
            </a:r>
            <a:endParaRPr lang="es-ES_tradnl" sz="1200" b="1" u="none" dirty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013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221090" y="296974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6000" b="1" u="none" dirty="0">
                <a:solidFill>
                  <a:srgbClr val="23AA7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TRANSFORMACIONES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508693" y="3926311"/>
            <a:ext cx="5922334" cy="25656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HelveticaNeue"/>
              </a:rPr>
              <a:t>Las transformaciones crean un nuevo RDD de uno existente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HelveticaNeue"/>
              </a:rPr>
              <a:t>Todas las transformaciones son </a:t>
            </a:r>
            <a:r>
              <a:rPr lang="es-ES" sz="1600" dirty="0" err="1">
                <a:latin typeface="HelveticaNeue"/>
              </a:rPr>
              <a:t>Lazy</a:t>
            </a:r>
            <a:r>
              <a:rPr lang="es-ES" sz="1600" dirty="0">
                <a:latin typeface="HelveticaNeue"/>
              </a:rPr>
              <a:t>: no se van a ejecutar, lo que se almacena es un árbol de transformaciones, esto que registrado el nuevo RDD. Esto tiene dos ventajas: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HelveticaNeue"/>
              </a:rPr>
              <a:t>Los cálculos son directos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HelveticaNeue"/>
              </a:rPr>
              <a:t>Te permite recuperar los datos en caso de fallos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48862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" y="1198747"/>
            <a:ext cx="8718697" cy="51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3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1" y="1161085"/>
            <a:ext cx="8718698" cy="52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8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2" y="1070023"/>
            <a:ext cx="8803758" cy="50755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382000" y="1070023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168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8225971" y="936171"/>
            <a:ext cx="9144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63521" y="5080000"/>
            <a:ext cx="1872421" cy="405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" y="1116419"/>
            <a:ext cx="8903608" cy="459444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25971" y="1017687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673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950687" y="5075722"/>
            <a:ext cx="2249714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9" y="1106996"/>
            <a:ext cx="8910084" cy="468118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25971" y="1045252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243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069943" y="1669367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950687" y="5075722"/>
            <a:ext cx="2249714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797565" y="4436642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7" y="1225749"/>
            <a:ext cx="8862906" cy="443145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594507" y="362542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1590233" y="4652843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8"/>
          <p:cNvSpPr/>
          <p:nvPr/>
        </p:nvSpPr>
        <p:spPr>
          <a:xfrm>
            <a:off x="5734836" y="4373803"/>
            <a:ext cx="2606083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1590233" y="3549531"/>
            <a:ext cx="3762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x = sc.parallelize([1,2,3,4])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y = sc.parallelize([4,5,6,7,8])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z = x.union(y)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 z.collect()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5833583" y="4441390"/>
            <a:ext cx="3047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x = [1,2,3,4]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y = [4,5,6,7,8]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z = [1, 2, 3, 4, 4, 5, 6, 7, 8] </a:t>
            </a:r>
          </a:p>
        </p:txBody>
      </p:sp>
      <p:sp>
        <p:nvSpPr>
          <p:cNvPr id="21" name="Rectángulo 4"/>
          <p:cNvSpPr/>
          <p:nvPr/>
        </p:nvSpPr>
        <p:spPr>
          <a:xfrm>
            <a:off x="1589373" y="4793380"/>
            <a:ext cx="3762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x = sc.parallelize(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(1,2,3,4))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y = sc.parallelize(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(4,5,6,7,8))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z = x.union(y)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﻿println(z.collect().mkString(" ,"))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279278" y="102564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178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252749" y="1008146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1205136"/>
            <a:ext cx="8684617" cy="436075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25971" y="97268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914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39" y="1114360"/>
            <a:ext cx="8867095" cy="4562937"/>
          </a:xfrm>
          <a:prstGeom prst="rect">
            <a:avLst/>
          </a:prstGeom>
        </p:spPr>
      </p:pic>
      <p:sp>
        <p:nvSpPr>
          <p:cNvPr id="17" name="CuadroTexto 6"/>
          <p:cNvSpPr txBox="1"/>
          <p:nvPr/>
        </p:nvSpPr>
        <p:spPr>
          <a:xfrm>
            <a:off x="580887" y="1784905"/>
            <a:ext cx="1600438" cy="5847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SORTBY</a:t>
            </a:r>
            <a:endParaRPr kumimoji="0" lang="es-E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abic Typesetting" panose="03020402040406030203" pitchFamily="66" charset="-78"/>
            </a:endParaRPr>
          </a:p>
        </p:txBody>
      </p:sp>
      <p:sp>
        <p:nvSpPr>
          <p:cNvPr id="18" name="Rectángulo 7"/>
          <p:cNvSpPr/>
          <p:nvPr/>
        </p:nvSpPr>
        <p:spPr>
          <a:xfrm>
            <a:off x="1494517" y="3807597"/>
            <a:ext cx="4736162" cy="138499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/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sc.parallelize([(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,5),(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,3),(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1)])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x.sortBy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(lambda 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k,v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): k)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x.sortBy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(lambda 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k,v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): v)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y.collect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z.collect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9" name="Rectángulo 8"/>
          <p:cNvSpPr/>
          <p:nvPr/>
        </p:nvSpPr>
        <p:spPr>
          <a:xfrm>
            <a:off x="6230679" y="4994934"/>
            <a:ext cx="283235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/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[(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,5),(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,3),(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1)]</a:t>
            </a:r>
          </a:p>
          <a:p>
            <a:pPr lvl="0" defTabSz="914400"/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 = [(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,1),(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5), 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,3)]</a:t>
            </a:r>
          </a:p>
          <a:p>
            <a:pPr lvl="0" defTabSz="914400"/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z = ([(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,1),(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,3),(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5)]</a:t>
            </a:r>
          </a:p>
        </p:txBody>
      </p:sp>
      <p:sp>
        <p:nvSpPr>
          <p:cNvPr id="20" name="CuadroTexto 12"/>
          <p:cNvSpPr txBox="1"/>
          <p:nvPr/>
        </p:nvSpPr>
        <p:spPr>
          <a:xfrm>
            <a:off x="1616150" y="2897259"/>
            <a:ext cx="6604834" cy="78483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s-ES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ascending</a:t>
            </a:r>
            <a:r>
              <a:rPr kumimoji="0" lang="es-E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=True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Return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a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new RDD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with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the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same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elements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but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ordered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using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the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function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ángulo 7"/>
          <p:cNvSpPr/>
          <p:nvPr/>
        </p:nvSpPr>
        <p:spPr>
          <a:xfrm>
            <a:off x="1494516" y="5381898"/>
            <a:ext cx="4842489" cy="138499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/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x = sc.parallelize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,5),(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,3),(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1)))</a:t>
            </a:r>
          </a:p>
          <a:p>
            <a:pPr lvl="0" defTabSz="914400"/>
            <a:r>
              <a:rPr lang="es-ES_tradnl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﻿val y = </a:t>
            </a:r>
            <a:r>
              <a:rPr lang="es-ES_tradnl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x.sortBy</a:t>
            </a:r>
            <a:r>
              <a:rPr lang="es-ES_tradnl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 =&gt; t._1)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/>
            <a:r>
              <a:rPr lang="es-ES_tradnl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﻿val z = </a:t>
            </a:r>
            <a:r>
              <a:rPr lang="es-ES_tradnl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x.sortBy</a:t>
            </a:r>
            <a:r>
              <a:rPr lang="es-ES_tradnl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 =&gt; t._2)</a:t>
            </a:r>
          </a:p>
          <a:p>
            <a:pPr lvl="0" defTabSz="914400"/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println(z.collect().mkString(" , "))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7" y="5532655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93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1" y="1205136"/>
            <a:ext cx="8686800" cy="446794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303985" y="1045252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10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1"/>
          <p:cNvGraphicFramePr/>
          <p:nvPr>
            <p:extLst>
              <p:ext uri="{D42A27DB-BD31-4B8C-83A1-F6EECF244321}">
                <p14:modId xmlns:p14="http://schemas.microsoft.com/office/powerpoint/2010/main" val="66063774"/>
              </p:ext>
            </p:extLst>
          </p:nvPr>
        </p:nvGraphicFramePr>
        <p:xfrm>
          <a:off x="294051" y="1212613"/>
          <a:ext cx="8604956" cy="489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16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4" y="1180194"/>
            <a:ext cx="8519886" cy="4883349"/>
          </a:xfrm>
          <a:prstGeom prst="rect">
            <a:avLst/>
          </a:prstGeom>
        </p:spPr>
      </p:pic>
      <p:sp>
        <p:nvSpPr>
          <p:cNvPr id="19" name="CuadroTexto 6"/>
          <p:cNvSpPr txBox="1"/>
          <p:nvPr/>
        </p:nvSpPr>
        <p:spPr>
          <a:xfrm>
            <a:off x="502915" y="1905407"/>
            <a:ext cx="1600438" cy="5847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CACHE</a:t>
            </a:r>
            <a:endParaRPr kumimoji="0" lang="es-E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abic Typesetting" panose="03020402040406030203" pitchFamily="66" charset="-78"/>
            </a:endParaRPr>
          </a:p>
        </p:txBody>
      </p:sp>
      <p:sp>
        <p:nvSpPr>
          <p:cNvPr id="20" name="CuadroTexto 7"/>
          <p:cNvSpPr txBox="1"/>
          <p:nvPr/>
        </p:nvSpPr>
        <p:spPr>
          <a:xfrm>
            <a:off x="1892596" y="3204442"/>
            <a:ext cx="6604834" cy="78483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cache()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Persist this RDD with the default storage level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ángulo 8"/>
          <p:cNvSpPr/>
          <p:nvPr/>
        </p:nvSpPr>
        <p:spPr>
          <a:xfrm>
            <a:off x="5596185" y="1204911"/>
            <a:ext cx="2633415" cy="179347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22" name="Rectángulo 14"/>
          <p:cNvSpPr/>
          <p:nvPr/>
        </p:nvSpPr>
        <p:spPr>
          <a:xfrm>
            <a:off x="1566951" y="4303780"/>
            <a:ext cx="4819672" cy="120032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sc.parallelize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([1,2,3,4])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x.filter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(lambda x: x&gt;2).cache()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/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y.collect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ectángulo 15"/>
          <p:cNvSpPr/>
          <p:nvPr/>
        </p:nvSpPr>
        <p:spPr>
          <a:xfrm>
            <a:off x="6509802" y="5413734"/>
            <a:ext cx="1634737" cy="86177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[1,2,3,4]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 = [3,4]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24" name="Rectángulo 14"/>
          <p:cNvSpPr/>
          <p:nvPr/>
        </p:nvSpPr>
        <p:spPr>
          <a:xfrm>
            <a:off x="1566951" y="5773093"/>
            <a:ext cx="4819672" cy="101566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x = sc.parallelize(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(1,2,3,4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y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x.filter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x&gt;2).cache()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y.collect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8" y="5631743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5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221090" y="304771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6000" b="1" u="none" dirty="0">
                <a:solidFill>
                  <a:srgbClr val="23AA7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ACCIONES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969439" y="4084557"/>
            <a:ext cx="5345763" cy="249299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HelveticaNeue"/>
              </a:rPr>
              <a:t>Devuelven un resultado al </a:t>
            </a:r>
            <a:r>
              <a:rPr lang="es-ES" sz="1600" dirty="0"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HelveticaNeue"/>
              </a:rPr>
              <a:t>Objeto Python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HelveticaNeue"/>
              </a:rPr>
              <a:t>Primitivo: </a:t>
            </a:r>
            <a:r>
              <a:rPr lang="es-ES" sz="1400" dirty="0" err="1">
                <a:latin typeface="HelveticaNeue"/>
              </a:rPr>
              <a:t>int</a:t>
            </a:r>
            <a:r>
              <a:rPr lang="es-ES" sz="1400" dirty="0">
                <a:latin typeface="HelveticaNeue"/>
              </a:rPr>
              <a:t>, </a:t>
            </a:r>
            <a:r>
              <a:rPr lang="es-ES" sz="1400" dirty="0" err="1">
                <a:latin typeface="HelveticaNeue"/>
              </a:rPr>
              <a:t>float</a:t>
            </a:r>
            <a:r>
              <a:rPr lang="es-ES" sz="1400" dirty="0">
                <a:latin typeface="HelveticaNeue"/>
              </a:rPr>
              <a:t>, </a:t>
            </a:r>
            <a:r>
              <a:rPr lang="es-ES" sz="1400" dirty="0" err="1">
                <a:latin typeface="HelveticaNeue"/>
              </a:rPr>
              <a:t>String</a:t>
            </a:r>
            <a:r>
              <a:rPr lang="es-ES" sz="1400" dirty="0">
                <a:latin typeface="HelveticaNeue"/>
              </a:rPr>
              <a:t> …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HelveticaNeue"/>
              </a:rPr>
              <a:t>Compuesto: </a:t>
            </a:r>
            <a:r>
              <a:rPr lang="es-ES" sz="1400" dirty="0" err="1">
                <a:latin typeface="HelveticaNeue"/>
              </a:rPr>
              <a:t>Dict</a:t>
            </a:r>
            <a:r>
              <a:rPr lang="es-ES" sz="1400" dirty="0">
                <a:latin typeface="HelveticaNeue"/>
              </a:rPr>
              <a:t>, </a:t>
            </a:r>
            <a:r>
              <a:rPr lang="es-ES" sz="1400" dirty="0" err="1">
                <a:latin typeface="HelveticaNeue"/>
              </a:rPr>
              <a:t>List</a:t>
            </a:r>
            <a:endParaRPr lang="es-ES" sz="1400" dirty="0">
              <a:latin typeface="HelveticaNeue"/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HelveticaNeue"/>
              </a:rPr>
              <a:t>Serializado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latin typeface="HelveticaNeue"/>
              </a:rPr>
              <a:t>El resultado que se devuelva debe entrar en memoria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77700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396515" y="874097"/>
            <a:ext cx="743163" cy="1219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406340" y="4963886"/>
            <a:ext cx="3361603" cy="224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9" y="1559665"/>
            <a:ext cx="8307217" cy="252857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4319" y="4135163"/>
            <a:ext cx="2757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Distribuido</a:t>
            </a:r>
            <a:endParaRPr lang="es-ES" b="1" dirty="0"/>
          </a:p>
          <a:p>
            <a:endParaRPr lang="es-ES" dirty="0"/>
          </a:p>
          <a:p>
            <a:pPr algn="ctr"/>
            <a:r>
              <a:rPr lang="es-ES" dirty="0"/>
              <a:t>Se ejecuta sobre el clúster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932034" y="4088236"/>
            <a:ext cx="27577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Driver</a:t>
            </a:r>
            <a:endParaRPr lang="es-ES" b="1" dirty="0"/>
          </a:p>
          <a:p>
            <a:endParaRPr lang="es-ES" dirty="0"/>
          </a:p>
          <a:p>
            <a:pPr algn="ctr"/>
            <a:r>
              <a:rPr lang="es-ES" dirty="0"/>
              <a:t>El resultado tiene que entrar en la memoria del nodo Driver</a:t>
            </a:r>
          </a:p>
        </p:txBody>
      </p:sp>
    </p:spTree>
    <p:extLst>
      <p:ext uri="{BB962C8B-B14F-4D97-AF65-F5344CB8AC3E}">
        <p14:creationId xmlns:p14="http://schemas.microsoft.com/office/powerpoint/2010/main" val="629844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425543" y="874097"/>
            <a:ext cx="743163" cy="1219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406340" y="4963886"/>
            <a:ext cx="3361603" cy="224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0" y="1321613"/>
            <a:ext cx="8513320" cy="4131737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494517" y="5259719"/>
            <a:ext cx="3222626" cy="193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1625579" y="3681047"/>
            <a:ext cx="2648482" cy="121571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x = sc.parallelize([1,2,3,4])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endParaRPr lang="es-ES" sz="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 y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589467" y="4806731"/>
            <a:ext cx="116842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[1,2,3,4]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6596726" y="5126043"/>
            <a:ext cx="116842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[1,2,3,4]</a:t>
            </a:r>
          </a:p>
        </p:txBody>
      </p:sp>
      <p:sp>
        <p:nvSpPr>
          <p:cNvPr id="14" name="Rectángulo 19"/>
          <p:cNvSpPr/>
          <p:nvPr/>
        </p:nvSpPr>
        <p:spPr>
          <a:xfrm>
            <a:off x="1625579" y="5255980"/>
            <a:ext cx="3413114" cy="113877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x = sc.parallelize(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(1,2,3,4))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y =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endParaRPr lang="es-ES" sz="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println(y. mkString(" , "))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" y="5356534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96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8425543" y="874097"/>
            <a:ext cx="743163" cy="1219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406340" y="4963886"/>
            <a:ext cx="3361603" cy="224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2" y="1224797"/>
            <a:ext cx="8513320" cy="4131737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537686" y="5171860"/>
            <a:ext cx="3222626" cy="193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94298" y="1784905"/>
            <a:ext cx="160043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Calibri" charset="0"/>
                <a:ea typeface="Calibri" charset="0"/>
                <a:cs typeface="Calibri" charset="0"/>
              </a:rPr>
              <a:t>TAKE</a:t>
            </a:r>
            <a:endParaRPr lang="es-E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259943" y="3051382"/>
            <a:ext cx="4053189" cy="569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ctr"/>
            <a:r>
              <a:rPr lang="es-ES" sz="1200" dirty="0" err="1">
                <a:latin typeface="Calibri" charset="0"/>
                <a:ea typeface="Calibri" charset="0"/>
                <a:cs typeface="Calibri" charset="0"/>
              </a:rPr>
              <a:t>Return</a:t>
            </a:r>
            <a:r>
              <a:rPr lang="es-E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1200" i="1" dirty="0" err="1">
                <a:latin typeface="Calibri" charset="0"/>
                <a:ea typeface="Calibri" charset="0"/>
                <a:cs typeface="Calibri" charset="0"/>
              </a:rPr>
              <a:t>num</a:t>
            </a:r>
            <a:r>
              <a:rPr lang="es-ES" sz="1200" dirty="0">
                <a:latin typeface="Calibri" charset="0"/>
                <a:ea typeface="Calibri" charset="0"/>
                <a:cs typeface="Calibri" charset="0"/>
              </a:rPr>
              <a:t> ítems in </a:t>
            </a:r>
            <a:r>
              <a:rPr lang="es-ES" sz="12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1200" dirty="0">
                <a:latin typeface="Calibri" charset="0"/>
                <a:ea typeface="Calibri" charset="0"/>
                <a:cs typeface="Calibri" charset="0"/>
              </a:rPr>
              <a:t> RDD to </a:t>
            </a:r>
            <a:r>
              <a:rPr lang="es-ES" sz="12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1200" dirty="0">
                <a:latin typeface="Calibri" charset="0"/>
                <a:ea typeface="Calibri" charset="0"/>
                <a:cs typeface="Calibri" charset="0"/>
              </a:rPr>
              <a:t> driver in a single </a:t>
            </a:r>
            <a:r>
              <a:rPr lang="es-ES" sz="1200" dirty="0" err="1">
                <a:latin typeface="Calibri" charset="0"/>
                <a:ea typeface="Calibri" charset="0"/>
                <a:cs typeface="Calibri" charset="0"/>
              </a:rPr>
              <a:t>list</a:t>
            </a:r>
            <a:endParaRPr lang="es-E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25579" y="3603282"/>
            <a:ext cx="2648482" cy="121571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x = sc.parallelize([1,2,3,4])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x.take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</a:p>
          <a:p>
            <a:pPr>
              <a:spcAft>
                <a:spcPts val="600"/>
              </a:spcAft>
            </a:pPr>
            <a:endParaRPr lang="es-ES" sz="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 y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669294" y="4748675"/>
            <a:ext cx="116842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[1,2,3,4]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6669294" y="5084013"/>
            <a:ext cx="116842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[1,2]</a:t>
            </a:r>
          </a:p>
        </p:txBody>
      </p:sp>
      <p:sp>
        <p:nvSpPr>
          <p:cNvPr id="23" name="Rectángulo 5"/>
          <p:cNvSpPr/>
          <p:nvPr/>
        </p:nvSpPr>
        <p:spPr>
          <a:xfrm>
            <a:off x="1625579" y="5222512"/>
            <a:ext cx="3413114" cy="113877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x = sc.parallelize(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(1,2,3,4))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val y = 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x.take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</a:p>
          <a:p>
            <a:pPr>
              <a:spcAft>
                <a:spcPts val="600"/>
              </a:spcAft>
            </a:pPr>
            <a:endParaRPr lang="es-ES" sz="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println(y. mkString(" , "))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" y="5356534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83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37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38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3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0" name="Rectángulo 14"/>
          <p:cNvSpPr/>
          <p:nvPr/>
        </p:nvSpPr>
        <p:spPr>
          <a:xfrm>
            <a:off x="8425543" y="874097"/>
            <a:ext cx="743163" cy="121938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1" name="Rectángulo 16"/>
          <p:cNvSpPr/>
          <p:nvPr/>
        </p:nvSpPr>
        <p:spPr>
          <a:xfrm>
            <a:off x="1406340" y="4963886"/>
            <a:ext cx="3361603" cy="2249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4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2" y="1224797"/>
            <a:ext cx="8513320" cy="4131737"/>
          </a:xfrm>
          <a:prstGeom prst="rect">
            <a:avLst/>
          </a:prstGeom>
        </p:spPr>
      </p:pic>
      <p:sp>
        <p:nvSpPr>
          <p:cNvPr id="43" name="Rectángulo 17"/>
          <p:cNvSpPr/>
          <p:nvPr/>
        </p:nvSpPr>
        <p:spPr>
          <a:xfrm>
            <a:off x="1537686" y="5171860"/>
            <a:ext cx="3222626" cy="19363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4" name="CuadroTexto 4"/>
          <p:cNvSpPr txBox="1"/>
          <p:nvPr/>
        </p:nvSpPr>
        <p:spPr>
          <a:xfrm>
            <a:off x="496187" y="1784905"/>
            <a:ext cx="2374604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TAKEORDERED</a:t>
            </a:r>
          </a:p>
        </p:txBody>
      </p:sp>
      <p:sp>
        <p:nvSpPr>
          <p:cNvPr id="45" name="CuadroTexto 19"/>
          <p:cNvSpPr txBox="1"/>
          <p:nvPr/>
        </p:nvSpPr>
        <p:spPr>
          <a:xfrm>
            <a:off x="4259943" y="3051382"/>
            <a:ext cx="4444578" cy="56938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takeOrdered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f)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Return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the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first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s-ES" sz="12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num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ítems in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the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RDD to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the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driver in a single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list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ángulo 5"/>
          <p:cNvSpPr/>
          <p:nvPr/>
        </p:nvSpPr>
        <p:spPr>
          <a:xfrm>
            <a:off x="1625578" y="3603282"/>
            <a:ext cx="5157994" cy="121571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sc.parallelize([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Apache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x.takeOrdered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(2, lambda x: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print y</a:t>
            </a:r>
          </a:p>
        </p:txBody>
      </p:sp>
      <p:sp>
        <p:nvSpPr>
          <p:cNvPr id="47" name="Rectángulo 20"/>
          <p:cNvSpPr/>
          <p:nvPr/>
        </p:nvSpPr>
        <p:spPr>
          <a:xfrm>
            <a:off x="6658499" y="4543975"/>
            <a:ext cx="2329472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Apache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48" name="Rectángulo 21"/>
          <p:cNvSpPr/>
          <p:nvPr/>
        </p:nvSpPr>
        <p:spPr>
          <a:xfrm>
            <a:off x="6669294" y="5084013"/>
            <a:ext cx="1865106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Apache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49" name="Rectángulo 5"/>
          <p:cNvSpPr/>
          <p:nvPr/>
        </p:nvSpPr>
        <p:spPr>
          <a:xfrm>
            <a:off x="1578985" y="5443602"/>
            <a:ext cx="6023294" cy="113877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x = sc.parallelize(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Apache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4400">
              <a:spcAft>
                <a:spcPts val="600"/>
              </a:spcAft>
            </a:pP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y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x.takeOrdered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(2)(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Ordering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reverse.on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=&gt; </a:t>
            </a:r>
            <a:r>
              <a:rPr lang="es-ES" sz="1200" kern="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x.length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()))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</a:t>
            </a:r>
            <a:r>
              <a:rPr lang="es-E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x.collect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().mkString(" , "))</a:t>
            </a:r>
          </a:p>
          <a:p>
            <a:pPr>
              <a:spcAft>
                <a:spcPts val="600"/>
              </a:spcAft>
            </a:pP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println(y. mkString(" , "))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46" y="5356534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17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4" y="1200026"/>
            <a:ext cx="8708065" cy="46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5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1205136"/>
            <a:ext cx="8583711" cy="4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2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8" y="962443"/>
            <a:ext cx="8725230" cy="4810163"/>
          </a:xfrm>
          <a:prstGeom prst="rect">
            <a:avLst/>
          </a:prstGeom>
        </p:spPr>
      </p:pic>
      <p:sp>
        <p:nvSpPr>
          <p:cNvPr id="11" name="Rectángulo 3"/>
          <p:cNvSpPr/>
          <p:nvPr/>
        </p:nvSpPr>
        <p:spPr>
          <a:xfrm>
            <a:off x="7935339" y="4913866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3"/>
          <p:cNvSpPr/>
          <p:nvPr/>
        </p:nvSpPr>
        <p:spPr>
          <a:xfrm>
            <a:off x="287448" y="5502460"/>
            <a:ext cx="424934" cy="30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4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4" y="1058134"/>
            <a:ext cx="8704012" cy="4818292"/>
          </a:xfrm>
          <a:prstGeom prst="rect">
            <a:avLst/>
          </a:prstGeom>
        </p:spPr>
      </p:pic>
      <p:sp>
        <p:nvSpPr>
          <p:cNvPr id="11" name="Rectángulo 3"/>
          <p:cNvSpPr/>
          <p:nvPr/>
        </p:nvSpPr>
        <p:spPr>
          <a:xfrm>
            <a:off x="7935339" y="4913866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3"/>
          <p:cNvSpPr/>
          <p:nvPr/>
        </p:nvSpPr>
        <p:spPr>
          <a:xfrm>
            <a:off x="223650" y="5566258"/>
            <a:ext cx="424934" cy="30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2920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2" y="1072959"/>
            <a:ext cx="8431053" cy="53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30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7" y="1015607"/>
            <a:ext cx="8726351" cy="4823690"/>
          </a:xfrm>
          <a:prstGeom prst="rect">
            <a:avLst/>
          </a:prstGeom>
        </p:spPr>
      </p:pic>
      <p:sp>
        <p:nvSpPr>
          <p:cNvPr id="12" name="Rectángulo 3"/>
          <p:cNvSpPr/>
          <p:nvPr/>
        </p:nvSpPr>
        <p:spPr>
          <a:xfrm>
            <a:off x="223650" y="5566258"/>
            <a:ext cx="424934" cy="30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3"/>
          <p:cNvSpPr/>
          <p:nvPr/>
        </p:nvSpPr>
        <p:spPr>
          <a:xfrm>
            <a:off x="7935339" y="4913866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571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8607390" y="5182155"/>
            <a:ext cx="346816" cy="10146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8" y="1132564"/>
            <a:ext cx="8810447" cy="4756221"/>
          </a:xfrm>
          <a:prstGeom prst="rect">
            <a:avLst/>
          </a:prstGeom>
        </p:spPr>
      </p:pic>
      <p:sp>
        <p:nvSpPr>
          <p:cNvPr id="14" name="Rectángulo 3"/>
          <p:cNvSpPr/>
          <p:nvPr/>
        </p:nvSpPr>
        <p:spPr>
          <a:xfrm>
            <a:off x="223650" y="5587524"/>
            <a:ext cx="424934" cy="3099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3"/>
          <p:cNvSpPr/>
          <p:nvPr/>
        </p:nvSpPr>
        <p:spPr>
          <a:xfrm>
            <a:off x="7935339" y="5413599"/>
            <a:ext cx="762000" cy="1248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680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3"/>
          <p:cNvSpPr/>
          <p:nvPr/>
        </p:nvSpPr>
        <p:spPr>
          <a:xfrm>
            <a:off x="8225971" y="783771"/>
            <a:ext cx="762000" cy="124822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3" name="Rectángulo 12"/>
          <p:cNvSpPr/>
          <p:nvPr/>
        </p:nvSpPr>
        <p:spPr>
          <a:xfrm>
            <a:off x="8069943" y="1205136"/>
            <a:ext cx="1074057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4" name="Rectángulo 15"/>
          <p:cNvSpPr/>
          <p:nvPr/>
        </p:nvSpPr>
        <p:spPr>
          <a:xfrm>
            <a:off x="8225971" y="1132565"/>
            <a:ext cx="786707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5" name="Rectángulo 18"/>
          <p:cNvSpPr/>
          <p:nvPr/>
        </p:nvSpPr>
        <p:spPr>
          <a:xfrm>
            <a:off x="4157983" y="4160807"/>
            <a:ext cx="4006635" cy="928463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6" name="Rectángulo 16"/>
          <p:cNvSpPr/>
          <p:nvPr/>
        </p:nvSpPr>
        <p:spPr>
          <a:xfrm>
            <a:off x="1406340" y="4963886"/>
            <a:ext cx="3361603" cy="22497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47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7" y="1041922"/>
            <a:ext cx="8725760" cy="4047348"/>
          </a:xfrm>
          <a:prstGeom prst="rect">
            <a:avLst/>
          </a:prstGeom>
        </p:spPr>
      </p:pic>
      <p:sp>
        <p:nvSpPr>
          <p:cNvPr id="48" name="Rectángulo 14"/>
          <p:cNvSpPr/>
          <p:nvPr/>
        </p:nvSpPr>
        <p:spPr>
          <a:xfrm>
            <a:off x="1406340" y="4934721"/>
            <a:ext cx="3260003" cy="15455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49" name="CuadroTexto 19"/>
          <p:cNvSpPr txBox="1"/>
          <p:nvPr/>
        </p:nvSpPr>
        <p:spPr>
          <a:xfrm>
            <a:off x="333652" y="1678619"/>
            <a:ext cx="3033325" cy="5847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SAVE</a:t>
            </a: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AS</a:t>
            </a: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TEXT</a:t>
            </a: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cs typeface="Arabic Typesetting" panose="03020402040406030203" pitchFamily="66" charset="-78"/>
              </a:rPr>
              <a:t>FILE</a:t>
            </a:r>
            <a:endParaRPr kumimoji="0" lang="es-ES" sz="2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cs typeface="Arabic Typesetting" panose="03020402040406030203" pitchFamily="66" charset="-78"/>
            </a:endParaRPr>
          </a:p>
        </p:txBody>
      </p:sp>
      <p:sp>
        <p:nvSpPr>
          <p:cNvPr id="50" name="CuadroTexto 20"/>
          <p:cNvSpPr txBox="1"/>
          <p:nvPr/>
        </p:nvSpPr>
        <p:spPr>
          <a:xfrm>
            <a:off x="3607819" y="2640261"/>
            <a:ext cx="5292595" cy="78483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saveAsTextFile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Save this RDD as a text file, using string representations of element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" name="Imagen 21"/>
          <p:cNvPicPr>
            <a:picLocks noChangeAspect="1"/>
          </p:cNvPicPr>
          <p:nvPr/>
        </p:nvPicPr>
        <p:blipFill rotWithShape="1">
          <a:blip r:embed="rId3"/>
          <a:srcRect l="72450" t="10072" r="25519" b="84849"/>
          <a:stretch/>
        </p:blipFill>
        <p:spPr>
          <a:xfrm>
            <a:off x="6514216" y="1658679"/>
            <a:ext cx="177209" cy="205563"/>
          </a:xfrm>
          <a:prstGeom prst="rect">
            <a:avLst/>
          </a:prstGeom>
        </p:spPr>
      </p:pic>
      <p:pic>
        <p:nvPicPr>
          <p:cNvPr id="52" name="Imagen 22"/>
          <p:cNvPicPr>
            <a:picLocks noChangeAspect="1"/>
          </p:cNvPicPr>
          <p:nvPr/>
        </p:nvPicPr>
        <p:blipFill rotWithShape="1">
          <a:blip r:embed="rId3"/>
          <a:srcRect l="72450" t="10072" r="25519" b="84849"/>
          <a:stretch/>
        </p:blipFill>
        <p:spPr>
          <a:xfrm>
            <a:off x="6659528" y="1648050"/>
            <a:ext cx="177209" cy="205563"/>
          </a:xfrm>
          <a:prstGeom prst="rect">
            <a:avLst/>
          </a:prstGeom>
        </p:spPr>
      </p:pic>
      <p:pic>
        <p:nvPicPr>
          <p:cNvPr id="53" name="Imagen 23"/>
          <p:cNvPicPr>
            <a:picLocks noChangeAspect="1"/>
          </p:cNvPicPr>
          <p:nvPr/>
        </p:nvPicPr>
        <p:blipFill rotWithShape="1">
          <a:blip r:embed="rId3"/>
          <a:srcRect l="72450" t="10072" r="25519" b="84849"/>
          <a:stretch/>
        </p:blipFill>
        <p:spPr>
          <a:xfrm>
            <a:off x="6524850" y="1924488"/>
            <a:ext cx="177209" cy="205563"/>
          </a:xfrm>
          <a:prstGeom prst="rect">
            <a:avLst/>
          </a:prstGeom>
        </p:spPr>
      </p:pic>
      <p:sp>
        <p:nvSpPr>
          <p:cNvPr id="54" name="Rectángulo 24"/>
          <p:cNvSpPr/>
          <p:nvPr/>
        </p:nvSpPr>
        <p:spPr>
          <a:xfrm>
            <a:off x="6958047" y="1453499"/>
            <a:ext cx="980574" cy="2018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55" name="Rectángulo 25"/>
          <p:cNvSpPr/>
          <p:nvPr/>
        </p:nvSpPr>
        <p:spPr>
          <a:xfrm>
            <a:off x="1505080" y="3667074"/>
            <a:ext cx="4201064" cy="95410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 = sc.parallelize([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es-ES" sz="12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x.map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(lambda x: x*2).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saveAsTextFile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/part-0000</a:t>
            </a:r>
          </a:p>
        </p:txBody>
      </p:sp>
      <p:sp>
        <p:nvSpPr>
          <p:cNvPr id="56" name="Rectángulo 26"/>
          <p:cNvSpPr/>
          <p:nvPr/>
        </p:nvSpPr>
        <p:spPr>
          <a:xfrm>
            <a:off x="6426041" y="4374941"/>
            <a:ext cx="1321550" cy="80021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holahola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mundomundo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SparkSpark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Rectángulo 25"/>
          <p:cNvSpPr/>
          <p:nvPr/>
        </p:nvSpPr>
        <p:spPr>
          <a:xfrm>
            <a:off x="1487950" y="5054509"/>
            <a:ext cx="4938091" cy="95410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lvl="0" defTabSz="914400">
              <a:spcAft>
                <a:spcPts val="600"/>
              </a:spcAft>
            </a:pP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al x = sc.parallelize(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hola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mundo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es-ES" sz="12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x.map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=&gt;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x*2).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saveAsTextFile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lang="es-ES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/part-0000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5" y="4931228"/>
            <a:ext cx="520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5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"/>
          <p:cNvSpPr/>
          <p:nvPr/>
        </p:nvSpPr>
        <p:spPr>
          <a:xfrm>
            <a:off x="637953" y="5579675"/>
            <a:ext cx="8506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  <a:hlinkClick r:id="rId3"/>
              </a:rPr>
              <a:t>Python: https://spark.apache.org/docs/1.6.2/api/python/pyspark.html#pyspark.RDD</a:t>
            </a:r>
            <a:endParaRPr lang="es-ES" dirty="0">
              <a:solidFill>
                <a:prstClr val="black"/>
              </a:solidFill>
              <a:latin typeface="Calibri"/>
            </a:endParaRPr>
          </a:p>
          <a:p>
            <a:endParaRPr lang="es-ES" dirty="0">
              <a:solidFill>
                <a:prstClr val="black"/>
              </a:solidFill>
              <a:latin typeface="Calibri"/>
              <a:hlinkClick r:id="rId4"/>
            </a:endParaRPr>
          </a:p>
          <a:p>
            <a:r>
              <a:rPr lang="es-ES" dirty="0">
                <a:solidFill>
                  <a:prstClr val="black"/>
                </a:solidFill>
                <a:latin typeface="Calibri"/>
                <a:hlinkClick r:id="rId4"/>
              </a:rPr>
              <a:t>Scala: </a:t>
            </a:r>
            <a:r>
              <a:rPr lang="es-ES" dirty="0">
                <a:solidFill>
                  <a:prstClr val="black"/>
                </a:solidFill>
                <a:latin typeface="Calibri"/>
                <a:hlinkClick r:id="rId5"/>
              </a:rPr>
              <a:t>https://spark.apache.org/docs/1.6.2/api/scala/#org.apache.spark.rdd.RDD</a:t>
            </a:r>
            <a:endParaRPr lang="es-E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Imagen 4"/>
          <p:cNvPicPr>
            <a:picLocks noChangeAspect="1"/>
          </p:cNvPicPr>
          <p:nvPr/>
        </p:nvPicPr>
        <p:blipFill rotWithShape="1">
          <a:blip r:embed="rId6"/>
          <a:srcRect t="6406" r="25974" b="6741"/>
          <a:stretch/>
        </p:blipFill>
        <p:spPr>
          <a:xfrm>
            <a:off x="3395330" y="1103370"/>
            <a:ext cx="5189984" cy="3890353"/>
          </a:xfrm>
          <a:prstGeom prst="rect">
            <a:avLst/>
          </a:prstGeom>
        </p:spPr>
      </p:pic>
      <p:sp>
        <p:nvSpPr>
          <p:cNvPr id="12" name="CuadroTexto 5"/>
          <p:cNvSpPr txBox="1"/>
          <p:nvPr/>
        </p:nvSpPr>
        <p:spPr>
          <a:xfrm flipH="1">
            <a:off x="428491" y="1084521"/>
            <a:ext cx="2215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prstClr val="black"/>
                </a:solidFill>
                <a:latin typeface="Calibri"/>
              </a:rPr>
              <a:t>Aggregate</a:t>
            </a:r>
            <a:endParaRPr lang="es-ES" sz="2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prstClr val="black"/>
                </a:solidFill>
                <a:latin typeface="Calibri"/>
              </a:rPr>
              <a:t>CollectAsMap</a:t>
            </a:r>
            <a:endParaRPr lang="es-ES" sz="2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prstClr val="black"/>
                </a:solidFill>
                <a:latin typeface="Calibri"/>
              </a:rPr>
              <a:t>Fold</a:t>
            </a:r>
            <a:endParaRPr lang="es-ES" sz="2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prstClr val="black"/>
                </a:solidFill>
                <a:latin typeface="Calibri"/>
              </a:rPr>
              <a:t>Intersection</a:t>
            </a:r>
            <a:endParaRPr lang="es-ES" sz="2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prstClr val="black"/>
                </a:solidFill>
                <a:latin typeface="Calibri"/>
              </a:rPr>
              <a:t>Lookup</a:t>
            </a:r>
            <a:endParaRPr lang="es-ES" sz="24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687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1263807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s-ES_tradnl" altLang="es-ES" sz="3400" u="none" dirty="0">
                <a:solidFill>
                  <a:prstClr val="black"/>
                </a:solidFill>
                <a:latin typeface="Calibri"/>
                <a:cs typeface=""/>
              </a:rPr>
              <a:t>Ejercicio 2</a:t>
            </a:r>
          </a:p>
        </p:txBody>
      </p:sp>
      <p:sp>
        <p:nvSpPr>
          <p:cNvPr id="7" name="CuadroTexto 7"/>
          <p:cNvSpPr txBox="1"/>
          <p:nvPr/>
        </p:nvSpPr>
        <p:spPr>
          <a:xfrm>
            <a:off x="703942" y="2435386"/>
            <a:ext cx="78232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Crear un RDD a partir del fichero README.md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Ejecutar acciones/transformaciones para contestar: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¿Cuántas líneas tiene el fichero?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¿En cuántas líneas aparece la palabra “</a:t>
            </a:r>
            <a:r>
              <a:rPr lang="es-ES" sz="2400" dirty="0" err="1">
                <a:solidFill>
                  <a:prstClr val="black"/>
                </a:solidFill>
                <a:latin typeface="Calibri"/>
              </a:rPr>
              <a:t>spark</a:t>
            </a:r>
            <a:r>
              <a:rPr lang="es-ES" sz="2400" dirty="0">
                <a:solidFill>
                  <a:prstClr val="black"/>
                </a:solidFill>
                <a:latin typeface="Calibri"/>
              </a:rPr>
              <a:t>”?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prstClr val="black"/>
                </a:solidFill>
                <a:latin typeface="Calibri"/>
              </a:rPr>
              <a:t>Imprimir por pantalla el nº de palabras de 5 líneas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2400" b="1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2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87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269121"/>
            <a:ext cx="8802017" cy="555575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3033" y="902306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PySpark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alone</a:t>
            </a:r>
          </a:p>
        </p:txBody>
      </p:sp>
    </p:spTree>
    <p:extLst>
      <p:ext uri="{BB962C8B-B14F-4D97-AF65-F5344CB8AC3E}">
        <p14:creationId xmlns:p14="http://schemas.microsoft.com/office/powerpoint/2010/main" val="195030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033" y="1029897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3a</a:t>
            </a:r>
          </a:p>
        </p:txBody>
      </p:sp>
      <p:sp>
        <p:nvSpPr>
          <p:cNvPr id="14" name="CuadroTexto 7"/>
          <p:cNvSpPr txBox="1"/>
          <p:nvPr/>
        </p:nvSpPr>
        <p:spPr>
          <a:xfrm>
            <a:off x="675554" y="1562104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Desde el IDE 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PyCharm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o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IntelliJ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IDEA)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Partiendo del RDD:</a:t>
            </a:r>
            <a:endParaRPr lang="es-E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ángulo 8"/>
          <p:cNvSpPr/>
          <p:nvPr/>
        </p:nvSpPr>
        <p:spPr>
          <a:xfrm>
            <a:off x="914084" y="2596764"/>
            <a:ext cx="7529544" cy="58477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wordsList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elephant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</a:p>
          <a:p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wordsRDD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sc.parallelize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wordsList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4)</a:t>
            </a:r>
          </a:p>
        </p:txBody>
      </p:sp>
      <p:sp>
        <p:nvSpPr>
          <p:cNvPr id="16" name="CuadroTexto 12"/>
          <p:cNvSpPr txBox="1"/>
          <p:nvPr/>
        </p:nvSpPr>
        <p:spPr>
          <a:xfrm>
            <a:off x="620427" y="3415980"/>
            <a:ext cx="782320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Definir función 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plural (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Pasar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wordsRDD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a plural. 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Calcular la longitud de cada palabra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Trasformar los elementos en pares de elementos </a:t>
            </a:r>
            <a:r>
              <a:rPr lang="es-ES" i="1" dirty="0">
                <a:solidFill>
                  <a:prstClr val="black"/>
                </a:solidFill>
                <a:latin typeface="Calibri"/>
              </a:rPr>
              <a:t>(palabra, 1)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Contar ocurrencias de palabras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Con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ReduceByKey</a:t>
            </a:r>
            <a:endParaRPr lang="es-ES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Con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GroupByKey</a:t>
            </a:r>
            <a:endParaRPr lang="es-ES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505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033" y="110432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3b</a:t>
            </a:r>
          </a:p>
        </p:txBody>
      </p:sp>
      <p:sp>
        <p:nvSpPr>
          <p:cNvPr id="14" name="CuadroTexto 7"/>
          <p:cNvSpPr txBox="1"/>
          <p:nvPr/>
        </p:nvSpPr>
        <p:spPr>
          <a:xfrm>
            <a:off x="675554" y="1562104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Desde el IDE 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PyCharm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o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IntelliJ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IDEA)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Partiendo del RDD:</a:t>
            </a:r>
            <a:endParaRPr lang="es-E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ángulo 8"/>
          <p:cNvSpPr/>
          <p:nvPr/>
        </p:nvSpPr>
        <p:spPr>
          <a:xfrm>
            <a:off x="914084" y="2596764"/>
            <a:ext cx="7529544" cy="58477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wordsList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elephant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</a:p>
          <a:p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wordsRDD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sc.parallelize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wordsList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4)</a:t>
            </a:r>
          </a:p>
        </p:txBody>
      </p:sp>
      <p:sp>
        <p:nvSpPr>
          <p:cNvPr id="16" name="CuadroTexto 12"/>
          <p:cNvSpPr txBox="1"/>
          <p:nvPr/>
        </p:nvSpPr>
        <p:spPr>
          <a:xfrm>
            <a:off x="620427" y="3415980"/>
            <a:ext cx="7823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Contar palabras únicas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Calcular la media de aparición de las palabras únicas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904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1093690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3c</a:t>
            </a:r>
          </a:p>
        </p:txBody>
      </p:sp>
      <p:sp>
        <p:nvSpPr>
          <p:cNvPr id="7" name="CuadroTexto 7"/>
          <p:cNvSpPr txBox="1"/>
          <p:nvPr/>
        </p:nvSpPr>
        <p:spPr>
          <a:xfrm>
            <a:off x="675554" y="1562104"/>
            <a:ext cx="782320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Desde el IDE 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PyCharm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o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IntelliJ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IDEA)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Definir una función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wordcount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(RDD de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strings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que devuelva una lista de pares (palabra, nº apariciones)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Definir una función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que elimine puntos y comas de una línea de texto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Definir una función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stopWords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String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) que devuelva cierto/falso si la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String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pertenece al conjunto de palabras “semánticamente no significativas”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El, ella, ello, ellas, ellos, lo, la, las, de, un, uno, una, unos, unas, que, de, y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Usando las funciones anteriores, procesar el fichero Cervantes.txt para mostrar las 10 palabras “semánticamente significativas” que más aparecen en el Quijote.</a:t>
            </a:r>
            <a:endParaRPr lang="es-E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065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163033" y="106179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(Python)</a:t>
            </a:r>
          </a:p>
        </p:txBody>
      </p:sp>
      <p:sp>
        <p:nvSpPr>
          <p:cNvPr id="21" name="CuadroTexto 7"/>
          <p:cNvSpPr txBox="1"/>
          <p:nvPr/>
        </p:nvSpPr>
        <p:spPr>
          <a:xfrm>
            <a:off x="675554" y="1562104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1. Definir función para interpretar fecha</a:t>
            </a:r>
          </a:p>
        </p:txBody>
      </p:sp>
      <p:sp>
        <p:nvSpPr>
          <p:cNvPr id="23" name="Rectángulo 12"/>
          <p:cNvSpPr/>
          <p:nvPr/>
        </p:nvSpPr>
        <p:spPr>
          <a:xfrm>
            <a:off x="675554" y="6440584"/>
            <a:ext cx="7383921" cy="307777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127.0.0.1 - - [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01/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Aug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/1995:00:00:01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-0400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] "GET 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images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/launch-logo.gif HTTP/1.0" 200 1839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6" y="2458529"/>
            <a:ext cx="8006316" cy="36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72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4641"/>
          <a:stretch/>
        </p:blipFill>
        <p:spPr>
          <a:xfrm>
            <a:off x="210855" y="985468"/>
            <a:ext cx="8135905" cy="485608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206410" y="2044260"/>
            <a:ext cx="9781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charset="0"/>
                <a:ea typeface="Calibri" charset="0"/>
                <a:cs typeface="Calibri" charset="0"/>
              </a:rPr>
              <a:t>y </a:t>
            </a:r>
            <a:r>
              <a:rPr lang="es-ES" sz="2400" b="1" dirty="0">
                <a:latin typeface="Calibri" charset="0"/>
                <a:ea typeface="Calibri" charset="0"/>
                <a:cs typeface="Calibri" charset="0"/>
              </a:rPr>
              <a:t>R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079352" y="2044260"/>
            <a:ext cx="1994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400" dirty="0"/>
              <a:t>,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066607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63033" y="859774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(Python)</a:t>
            </a:r>
          </a:p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15" name="CuadroTexto 7"/>
          <p:cNvSpPr txBox="1"/>
          <p:nvPr/>
        </p:nvSpPr>
        <p:spPr>
          <a:xfrm>
            <a:off x="675554" y="1184733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2. Definir función para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líneas</a:t>
            </a:r>
          </a:p>
        </p:txBody>
      </p:sp>
      <p:sp>
        <p:nvSpPr>
          <p:cNvPr id="18" name="Rectángulo 12"/>
          <p:cNvSpPr/>
          <p:nvPr/>
        </p:nvSpPr>
        <p:spPr>
          <a:xfrm>
            <a:off x="895296" y="1981998"/>
            <a:ext cx="7383921" cy="307777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127.0.0.1 - - [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01/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Aug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/1995:00:00:01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-0400] "GET 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images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/launch-logo.gif HTTP/1.0" 200 1839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16" y="2405799"/>
            <a:ext cx="7246475" cy="43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38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033" y="870407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(Python)</a:t>
            </a:r>
          </a:p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14" name="CuadroTexto 7"/>
          <p:cNvSpPr txBox="1"/>
          <p:nvPr/>
        </p:nvSpPr>
        <p:spPr>
          <a:xfrm>
            <a:off x="675554" y="1184733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3. Definir función para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fichero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7" y="1984952"/>
            <a:ext cx="7703678" cy="47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858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163033" y="106179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(Scala)</a:t>
            </a:r>
          </a:p>
        </p:txBody>
      </p:sp>
      <p:sp>
        <p:nvSpPr>
          <p:cNvPr id="21" name="CuadroTexto 7"/>
          <p:cNvSpPr txBox="1"/>
          <p:nvPr/>
        </p:nvSpPr>
        <p:spPr>
          <a:xfrm>
            <a:off x="675554" y="1562104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1. Definir función para interpretar fecha</a:t>
            </a:r>
          </a:p>
        </p:txBody>
      </p:sp>
      <p:sp>
        <p:nvSpPr>
          <p:cNvPr id="23" name="Rectángulo 12"/>
          <p:cNvSpPr/>
          <p:nvPr/>
        </p:nvSpPr>
        <p:spPr>
          <a:xfrm>
            <a:off x="675554" y="6440584"/>
            <a:ext cx="7383921" cy="307777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127.0.0.1 - - [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01/</a:t>
            </a:r>
            <a:r>
              <a:rPr kumimoji="0" lang="es-E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Aug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/1995:00:00:01</a:t>
            </a: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-0400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] "GET 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images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/launch-logo.gif HTTP/1.0" 200 1839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" y="3181786"/>
            <a:ext cx="8468446" cy="15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4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63033" y="859774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(Scala)</a:t>
            </a:r>
          </a:p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15" name="CuadroTexto 7"/>
          <p:cNvSpPr txBox="1"/>
          <p:nvPr/>
        </p:nvSpPr>
        <p:spPr>
          <a:xfrm>
            <a:off x="675554" y="1184733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2. Definir función para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líneas</a:t>
            </a:r>
          </a:p>
        </p:txBody>
      </p:sp>
      <p:sp>
        <p:nvSpPr>
          <p:cNvPr id="18" name="Rectángulo 12"/>
          <p:cNvSpPr/>
          <p:nvPr/>
        </p:nvSpPr>
        <p:spPr>
          <a:xfrm>
            <a:off x="895296" y="1981998"/>
            <a:ext cx="7383921" cy="307777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127.0.0.1 - - [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01/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Aug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/1995:00:00:01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-0400] "GET 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images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/launch-logo.gif HTTP/1.0" 200 1839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4" y="2493650"/>
            <a:ext cx="8004154" cy="42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08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033" y="870407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4a (Scala)</a:t>
            </a:r>
          </a:p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14" name="CuadroTexto 7"/>
          <p:cNvSpPr txBox="1"/>
          <p:nvPr/>
        </p:nvSpPr>
        <p:spPr>
          <a:xfrm>
            <a:off x="675554" y="1184733"/>
            <a:ext cx="7823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Apache Log Server de la NASA</a:t>
            </a:r>
          </a:p>
          <a:p>
            <a:pPr lvl="1" algn="just">
              <a:spcAft>
                <a:spcPts val="1200"/>
              </a:spcAft>
            </a:pPr>
            <a:r>
              <a:rPr lang="es-ES" dirty="0">
                <a:solidFill>
                  <a:prstClr val="black"/>
                </a:solidFill>
                <a:latin typeface="Calibri"/>
              </a:rPr>
              <a:t>3. Definir función para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parsear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fichero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0" y="2073886"/>
            <a:ext cx="8468446" cy="44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6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3033" y="902301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4b</a:t>
            </a:r>
          </a:p>
        </p:txBody>
      </p:sp>
      <p:sp>
        <p:nvSpPr>
          <p:cNvPr id="11" name="CuadroTexto 7"/>
          <p:cNvSpPr txBox="1"/>
          <p:nvPr/>
        </p:nvSpPr>
        <p:spPr>
          <a:xfrm>
            <a:off x="269359" y="1241438"/>
            <a:ext cx="87277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Usando el RDD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access_logs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calcular: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Mínimo, Máximo y Media del tamaño de las peticiones (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s-ES" sz="16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Nº peticiones de cada código de respuesta (</a:t>
            </a:r>
            <a:r>
              <a:rPr lang="es-ES" sz="1600" dirty="0" err="1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response_code</a:t>
            </a: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)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Mostrar 20 hosts que han sido visitados más de 10 veces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Mostrar los 10 </a:t>
            </a:r>
            <a:r>
              <a:rPr lang="es-ES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endpoints</a:t>
            </a: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 más visitados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Mostrar los 10 </a:t>
            </a:r>
            <a:r>
              <a:rPr lang="es-ES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endpoints</a:t>
            </a: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 más visitados que no tienen código de respuesta =200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Calcular el nº de hosts distintos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Contar el nº de hosts únicos cada día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Calcular la media de peticiones diarias por host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Mostrar una lista de 40 </a:t>
            </a:r>
            <a:r>
              <a:rPr lang="es-ES" sz="1600" dirty="0" err="1">
                <a:solidFill>
                  <a:prstClr val="black"/>
                </a:solidFill>
                <a:latin typeface="Calibri"/>
              </a:rPr>
              <a:t>endpoints</a:t>
            </a:r>
            <a:r>
              <a:rPr lang="es-ES" sz="1600" dirty="0">
                <a:solidFill>
                  <a:prstClr val="black"/>
                </a:solidFill>
                <a:latin typeface="Calibri"/>
              </a:rPr>
              <a:t> distintos que generan código de respuesta = 404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Mostrar el top 25 de </a:t>
            </a:r>
            <a:r>
              <a:rPr lang="es-ES" sz="1600" dirty="0" err="1">
                <a:solidFill>
                  <a:prstClr val="black"/>
                </a:solidFill>
                <a:latin typeface="Calibri"/>
              </a:rPr>
              <a:t>endopoints</a:t>
            </a:r>
            <a:r>
              <a:rPr lang="es-ES" sz="1600" dirty="0">
                <a:solidFill>
                  <a:prstClr val="black"/>
                </a:solidFill>
                <a:latin typeface="Calibri"/>
              </a:rPr>
              <a:t> que más códigos de respuesta 404 generan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El top 5 de días que se generaron código de respuestas 404</a:t>
            </a:r>
          </a:p>
        </p:txBody>
      </p:sp>
      <p:sp>
        <p:nvSpPr>
          <p:cNvPr id="12" name="Rectángulo 8"/>
          <p:cNvSpPr/>
          <p:nvPr/>
        </p:nvSpPr>
        <p:spPr>
          <a:xfrm>
            <a:off x="873926" y="6405137"/>
            <a:ext cx="7383921" cy="307777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127.0.0.1 - - [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01/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Aug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/1995:00:00:01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-0400] "GET /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images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/launch-logo.gif HTTP/1.0" 200 1839</a:t>
            </a:r>
          </a:p>
        </p:txBody>
      </p:sp>
    </p:spTree>
    <p:extLst>
      <p:ext uri="{BB962C8B-B14F-4D97-AF65-F5344CB8AC3E}">
        <p14:creationId xmlns:p14="http://schemas.microsoft.com/office/powerpoint/2010/main" val="1730967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3033" y="934200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Variables Accumulators</a:t>
            </a:r>
          </a:p>
        </p:txBody>
      </p:sp>
      <p:sp>
        <p:nvSpPr>
          <p:cNvPr id="9" name="Rectángulo 1"/>
          <p:cNvSpPr/>
          <p:nvPr/>
        </p:nvSpPr>
        <p:spPr>
          <a:xfrm>
            <a:off x="219740" y="1245920"/>
            <a:ext cx="8860465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prstClr val="black"/>
                </a:solidFill>
                <a:latin typeface="Calibri"/>
              </a:rPr>
              <a:t>Los </a:t>
            </a:r>
            <a:r>
              <a:rPr lang="es-ES" sz="17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accumulators</a:t>
            </a:r>
            <a:r>
              <a:rPr lang="es-ES" sz="1700" dirty="0">
                <a:solidFill>
                  <a:prstClr val="black"/>
                </a:solidFill>
                <a:latin typeface="Calibri"/>
              </a:rPr>
              <a:t> son variables que sirven de contadores, ya que se puede sumar información en operaciones asociativas.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prstClr val="black"/>
                </a:solidFill>
                <a:latin typeface="Calibri"/>
              </a:rPr>
              <a:t>Sirven para implementar contadores y acumuladores distribuidos entre todo el clúster de </a:t>
            </a:r>
            <a:r>
              <a:rPr lang="es-ES" sz="1700" dirty="0" err="1">
                <a:solidFill>
                  <a:prstClr val="black"/>
                </a:solidFill>
                <a:latin typeface="Calibri"/>
              </a:rPr>
              <a:t>Spark</a:t>
            </a:r>
            <a:endParaRPr lang="es-ES" sz="1700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prstClr val="black"/>
                </a:solidFill>
                <a:latin typeface="Calibri"/>
              </a:rPr>
              <a:t>Se soportan de manera nativa acumuladores de números y de colecciones mutables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prstClr val="black"/>
                </a:solidFill>
                <a:latin typeface="Calibri"/>
              </a:rPr>
              <a:t>Se pueden extender para que se soporten más tipos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prstClr val="black"/>
                </a:solidFill>
                <a:latin typeface="Calibri"/>
              </a:rPr>
              <a:t>Los acumuladores no se puede leer desde las tareas, sólo desde la aplicación del driver</a:t>
            </a:r>
          </a:p>
        </p:txBody>
      </p:sp>
      <p:sp>
        <p:nvSpPr>
          <p:cNvPr id="10" name="Rectángulo 12"/>
          <p:cNvSpPr/>
          <p:nvPr/>
        </p:nvSpPr>
        <p:spPr>
          <a:xfrm>
            <a:off x="2388476" y="4069171"/>
            <a:ext cx="4936073" cy="263149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my_accumulator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sc.accumulator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myF_acc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(s):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(s ==““)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my_accumulator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+=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FF8700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s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s.lower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myRDD2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myRDD.map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myF_acc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1408753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3033" y="1040525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Variables Broadcast</a:t>
            </a:r>
          </a:p>
        </p:txBody>
      </p:sp>
      <p:sp>
        <p:nvSpPr>
          <p:cNvPr id="9" name="Rectángulo 1"/>
          <p:cNvSpPr/>
          <p:nvPr/>
        </p:nvSpPr>
        <p:spPr>
          <a:xfrm>
            <a:off x="616690" y="1387687"/>
            <a:ext cx="82811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HelveticaNeue"/>
              </a:rPr>
              <a:t>Las </a:t>
            </a:r>
            <a:r>
              <a:rPr lang="es-E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Broadcast</a:t>
            </a:r>
            <a:r>
              <a:rPr lang="es-E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 </a:t>
            </a:r>
            <a:r>
              <a:rPr lang="es-ES" dirty="0">
                <a:solidFill>
                  <a:prstClr val="black"/>
                </a:solidFill>
                <a:latin typeface="HelveticaNeue"/>
              </a:rPr>
              <a:t>permite guardar una valor de solo lectura cacheado en todas la maquina implicadas en el procesamiento.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HelveticaNeue"/>
              </a:rPr>
              <a:t>Esta variables estará disponible entoldas tarea que se lancen.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HelveticaNeue"/>
              </a:rPr>
              <a:t>Es muy </a:t>
            </a:r>
            <a:r>
              <a:rPr lang="es-ES" dirty="0" err="1">
                <a:solidFill>
                  <a:prstClr val="black"/>
                </a:solidFill>
                <a:latin typeface="HelveticaNeue"/>
              </a:rPr>
              <a:t>util</a:t>
            </a:r>
            <a:r>
              <a:rPr lang="es-ES" dirty="0">
                <a:solidFill>
                  <a:prstClr val="black"/>
                </a:solidFill>
                <a:latin typeface="HelveticaNeue"/>
              </a:rPr>
              <a:t> para distribuir un gran </a:t>
            </a:r>
            <a:r>
              <a:rPr lang="es-ES" dirty="0" err="1">
                <a:solidFill>
                  <a:prstClr val="black"/>
                </a:solidFill>
                <a:latin typeface="HelveticaNeue"/>
              </a:rPr>
              <a:t>dataset</a:t>
            </a:r>
            <a:r>
              <a:rPr lang="es-ES" dirty="0">
                <a:solidFill>
                  <a:prstClr val="black"/>
                </a:solidFill>
                <a:latin typeface="HelveticaNeue"/>
              </a:rPr>
              <a:t> que se va a utilizar muchas veces.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HelveticaNeue"/>
              </a:rPr>
              <a:t>Esto reduce la comunicación entre diferentes sistema</a:t>
            </a:r>
            <a:endParaRPr lang="es-E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ángulo 12"/>
          <p:cNvSpPr/>
          <p:nvPr/>
        </p:nvSpPr>
        <p:spPr>
          <a:xfrm>
            <a:off x="2119118" y="4069171"/>
            <a:ext cx="4936073" cy="263149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 … //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p.e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diccionario muy pesado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my_VariableBroad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sc.broadcast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myVariable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(s, d):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d[s]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myF_vbleB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(s):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FF87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myVariableBroad.value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[s]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myRDD2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myRDD.map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(d))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myRDD3 =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myRDD.map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myF_vbleB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 // más eficiente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5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3033" y="102989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5</a:t>
            </a:r>
          </a:p>
        </p:txBody>
      </p:sp>
      <p:sp>
        <p:nvSpPr>
          <p:cNvPr id="11" name="CuadroTexto 7"/>
          <p:cNvSpPr txBox="1"/>
          <p:nvPr/>
        </p:nvSpPr>
        <p:spPr>
          <a:xfrm>
            <a:off x="833160" y="2663427"/>
            <a:ext cx="71666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Procesar el DataSetPartidos.txt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Calcular los goles que ha marcado el Real Sporting de Gijón</a:t>
            </a:r>
          </a:p>
          <a:p>
            <a:pPr marL="1200150" lvl="2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Usar un acumulador para, a la vez, contar el nº de partidos que terminaron 0-0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¿En qué temporada se marcaron más goles?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¿Cuál es el equipo que tiene el record de meter más goles como local? ¿Y como visitante?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¿Cuál son las 3 décadas en las que más goles se metieron?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¿Qué equipo es el </a:t>
            </a:r>
            <a:r>
              <a:rPr lang="es-ES" i="1" dirty="0">
                <a:solidFill>
                  <a:prstClr val="black"/>
                </a:solidFill>
                <a:latin typeface="Calibri"/>
              </a:rPr>
              <a:t>mejor local 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en los últimos 5 años?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¿Cuál es la media de victorias por temporada en los equipos que han estado menos de 10 temporadas en 1ª división?</a:t>
            </a:r>
          </a:p>
        </p:txBody>
      </p:sp>
      <p:sp>
        <p:nvSpPr>
          <p:cNvPr id="12" name="Rectángulo 8"/>
          <p:cNvSpPr/>
          <p:nvPr/>
        </p:nvSpPr>
        <p:spPr>
          <a:xfrm>
            <a:off x="422220" y="1594381"/>
            <a:ext cx="7988488" cy="738664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idPartido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::temporada::jornada::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EquipoLocal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EquipoVisitante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golesLocal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golesVisitante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::fecha::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timestamp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4808::1977-78::8::Rayo Vallecano::Real Madrid::3::2::30/10/1977::247014000.0</a:t>
            </a:r>
          </a:p>
        </p:txBody>
      </p:sp>
    </p:spTree>
    <p:extLst>
      <p:ext uri="{BB962C8B-B14F-4D97-AF65-F5344CB8AC3E}">
        <p14:creationId xmlns:p14="http://schemas.microsoft.com/office/powerpoint/2010/main" val="481741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 txBox="1">
            <a:spLocks noChangeArrowheads="1"/>
          </p:cNvSpPr>
          <p:nvPr/>
        </p:nvSpPr>
        <p:spPr bwMode="auto">
          <a:xfrm>
            <a:off x="221090" y="304771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6000" b="1" u="none" dirty="0" err="1">
                <a:solidFill>
                  <a:srgbClr val="23AA7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SparkSQL</a:t>
            </a:r>
            <a:endParaRPr lang="en-US" altLang="es-ES" sz="6000" b="1" i="1" u="none" dirty="0">
              <a:solidFill>
                <a:srgbClr val="23AA7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32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5" y="1295706"/>
            <a:ext cx="7876495" cy="40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38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3033" y="997993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SparkSQL</a:t>
            </a: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pic>
        <p:nvPicPr>
          <p:cNvPr id="9" name="Imagen 3"/>
          <p:cNvPicPr>
            <a:picLocks noChangeAspect="1"/>
          </p:cNvPicPr>
          <p:nvPr/>
        </p:nvPicPr>
        <p:blipFill rotWithShape="1">
          <a:blip r:embed="rId3"/>
          <a:srcRect t="19909"/>
          <a:stretch/>
        </p:blipFill>
        <p:spPr>
          <a:xfrm>
            <a:off x="2370752" y="4540356"/>
            <a:ext cx="4390269" cy="2218407"/>
          </a:xfrm>
          <a:prstGeom prst="rect">
            <a:avLst/>
          </a:prstGeom>
        </p:spPr>
      </p:pic>
      <p:sp>
        <p:nvSpPr>
          <p:cNvPr id="10" name="Rectángulo 14"/>
          <p:cNvSpPr/>
          <p:nvPr/>
        </p:nvSpPr>
        <p:spPr>
          <a:xfrm>
            <a:off x="616690" y="1387687"/>
            <a:ext cx="8281176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HelveticaNeue"/>
              </a:rPr>
              <a:t>Originalmente para utilizar sentencias SQL para procesar </a:t>
            </a:r>
            <a:r>
              <a:rPr lang="es-ES" sz="1600" dirty="0" err="1">
                <a:solidFill>
                  <a:prstClr val="black"/>
                </a:solidFill>
                <a:latin typeface="HelveticaNeue"/>
              </a:rPr>
              <a:t>RDDs</a:t>
            </a:r>
            <a:endParaRPr lang="es-ES" sz="16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SchemaRDD</a:t>
            </a:r>
            <a:r>
              <a:rPr lang="es-ES" sz="1600" dirty="0">
                <a:solidFill>
                  <a:prstClr val="black"/>
                </a:solidFill>
                <a:latin typeface="HelveticaNeue"/>
              </a:rPr>
              <a:t> </a:t>
            </a:r>
            <a:r>
              <a:rPr lang="es-ES" sz="1600" dirty="0">
                <a:solidFill>
                  <a:prstClr val="black"/>
                </a:solidFill>
                <a:latin typeface="HelveticaNeue"/>
                <a:sym typeface="Wingdings" panose="05000000000000000000" pitchFamily="2" charset="2"/>
              </a:rPr>
              <a:t> Un RDD con un esquema asociado para poder ejecutar consultas relacionales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HelveticaNeue"/>
                <a:sym typeface="Wingdings" panose="05000000000000000000" pitchFamily="2" charset="2"/>
              </a:rPr>
              <a:t>A partir de la versión 1.4 [JUNIO 2015] aparece una nueva estructura de datos  </a:t>
            </a: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DataFrame</a:t>
            </a:r>
            <a:endParaRPr lang="es-E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Dataframe</a:t>
            </a:r>
            <a:r>
              <a:rPr lang="es-E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: </a:t>
            </a:r>
            <a:r>
              <a:rPr lang="es-ES" sz="1600" dirty="0">
                <a:solidFill>
                  <a:prstClr val="black"/>
                </a:solidFill>
                <a:latin typeface="HelveticaNeue"/>
                <a:sym typeface="Wingdings" panose="05000000000000000000" pitchFamily="2" charset="2"/>
              </a:rPr>
              <a:t>Colección de datos organizados en columnas etiquetadas. Conceptualmente equivalente a las tablas SQL o a los </a:t>
            </a:r>
            <a:r>
              <a:rPr lang="es-ES" sz="1600" dirty="0" err="1">
                <a:solidFill>
                  <a:prstClr val="black"/>
                </a:solidFill>
                <a:latin typeface="HelveticaNeue"/>
                <a:sym typeface="Wingdings" panose="05000000000000000000" pitchFamily="2" charset="2"/>
              </a:rPr>
              <a:t>data_frames</a:t>
            </a:r>
            <a:r>
              <a:rPr lang="es-ES" sz="1600" dirty="0">
                <a:solidFill>
                  <a:prstClr val="black"/>
                </a:solidFill>
                <a:latin typeface="HelveticaNeue"/>
                <a:sym typeface="Wingdings" panose="05000000000000000000" pitchFamily="2" charset="2"/>
              </a:rPr>
              <a:t> de R</a:t>
            </a:r>
            <a:endParaRPr lang="es-ES" sz="1600" dirty="0">
              <a:solidFill>
                <a:prstClr val="black"/>
              </a:solidFill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620422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63033" y="1040529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SparkSQL</a:t>
            </a: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pic>
        <p:nvPicPr>
          <p:cNvPr id="8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00" y="1918734"/>
            <a:ext cx="8156689" cy="41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6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3033" y="1008626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6</a:t>
            </a:r>
          </a:p>
        </p:txBody>
      </p:sp>
      <p:sp>
        <p:nvSpPr>
          <p:cNvPr id="11" name="CuadroTexto 7"/>
          <p:cNvSpPr txBox="1"/>
          <p:nvPr/>
        </p:nvSpPr>
        <p:spPr>
          <a:xfrm>
            <a:off x="833160" y="2954045"/>
            <a:ext cx="75169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Registrar DataSetPartidos.txt como Tabla usando y usando SQL / Core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¿Quién ha estado más temporadas en 1ª División: Sporting u Oviedo?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¿Cuál es el record de goles como visitante en una temporada del Oviedo?</a:t>
            </a: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¿En qué temporada se marcaron más goles en Asturias?</a:t>
            </a:r>
          </a:p>
          <a:p>
            <a:pPr marL="1200150" lvl="2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Goles marcados y recibidos por el Sporting jugando de local</a:t>
            </a:r>
          </a:p>
          <a:p>
            <a:pPr marL="1200150" lvl="2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Goles marcados y recibidos por el Oviedo jugando de local</a:t>
            </a:r>
          </a:p>
        </p:txBody>
      </p:sp>
      <p:sp>
        <p:nvSpPr>
          <p:cNvPr id="12" name="Rectángulo 8"/>
          <p:cNvSpPr/>
          <p:nvPr/>
        </p:nvSpPr>
        <p:spPr>
          <a:xfrm>
            <a:off x="422220" y="1594381"/>
            <a:ext cx="7988488" cy="738664"/>
          </a:xfrm>
          <a:prstGeom prst="rect">
            <a:avLst/>
          </a:prstGeom>
          <a:solidFill>
            <a:srgbClr val="FFFFCC"/>
          </a:solidFill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idPartido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::temporada::jornada::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EquipoLocal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EquipoVisitante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golesLocal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golesVisitante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::fecha::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timestamp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4808::1977-78::8::Rayo Vallecano::Real Madrid::3::2::30/10/1977::247014000.0</a:t>
            </a:r>
          </a:p>
        </p:txBody>
      </p:sp>
    </p:spTree>
    <p:extLst>
      <p:ext uri="{BB962C8B-B14F-4D97-AF65-F5344CB8AC3E}">
        <p14:creationId xmlns:p14="http://schemas.microsoft.com/office/powerpoint/2010/main" val="502903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1090" y="304771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6000" b="1" u="none" dirty="0">
                <a:solidFill>
                  <a:srgbClr val="23AA7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Spark 2.0</a:t>
            </a:r>
            <a:endParaRPr lang="en-US" altLang="es-ES" sz="6000" b="1" i="1" u="none" dirty="0">
              <a:solidFill>
                <a:srgbClr val="23AA7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714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" y="3289002"/>
            <a:ext cx="9027508" cy="3064834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63033" y="1104319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Spark 2.0</a:t>
            </a:r>
          </a:p>
        </p:txBody>
      </p:sp>
      <p:sp>
        <p:nvSpPr>
          <p:cNvPr id="9" name="CuadroTexto 4"/>
          <p:cNvSpPr txBox="1"/>
          <p:nvPr/>
        </p:nvSpPr>
        <p:spPr>
          <a:xfrm>
            <a:off x="500006" y="1656875"/>
            <a:ext cx="751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API </a:t>
            </a:r>
            <a:r>
              <a:rPr lang="es-ES" b="1" dirty="0" err="1">
                <a:solidFill>
                  <a:prstClr val="black"/>
                </a:solidFill>
                <a:latin typeface="Calibri"/>
              </a:rPr>
              <a:t>DataSet</a:t>
            </a:r>
            <a:endParaRPr lang="es-ES" b="1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Nuevo punto de entrada </a:t>
            </a:r>
            <a:r>
              <a:rPr lang="es-ES" sz="1600" b="1" dirty="0" err="1">
                <a:solidFill>
                  <a:prstClr val="black"/>
                </a:solidFill>
                <a:latin typeface="Calibri"/>
              </a:rPr>
              <a:t>SparkSession</a:t>
            </a:r>
            <a:endParaRPr lang="es-ES" sz="1600" b="1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Optimizador del plan de ejecución </a:t>
            </a:r>
            <a:r>
              <a:rPr lang="es-ES" sz="1600" b="1" dirty="0" err="1">
                <a:solidFill>
                  <a:prstClr val="black"/>
                </a:solidFill>
                <a:latin typeface="Calibri"/>
              </a:rPr>
              <a:t>Catalyst</a:t>
            </a:r>
            <a:endParaRPr lang="es-ES" sz="1600" b="1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Motor de ejecución </a:t>
            </a:r>
            <a:r>
              <a:rPr lang="es-ES" sz="1600" b="1" dirty="0" err="1">
                <a:solidFill>
                  <a:prstClr val="black"/>
                </a:solidFill>
                <a:latin typeface="Calibri"/>
              </a:rPr>
              <a:t>Tungsten</a:t>
            </a:r>
            <a:endParaRPr lang="es-ES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ángulo 5"/>
          <p:cNvSpPr/>
          <p:nvPr/>
        </p:nvSpPr>
        <p:spPr>
          <a:xfrm>
            <a:off x="864781" y="6294474"/>
            <a:ext cx="8136000" cy="503275"/>
          </a:xfrm>
          <a:prstGeom prst="rect">
            <a:avLst/>
          </a:prstGeom>
          <a:solidFill>
            <a:srgbClr val="012060"/>
          </a:solidFill>
          <a:ln w="12700" cap="flat" cmpd="sng" algn="ctr">
            <a:solidFill>
              <a:srgbClr val="4C608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500006" y="6379101"/>
            <a:ext cx="8848245" cy="30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2200" u="none" dirty="0">
                <a:solidFill>
                  <a:srgbClr val="DDEBF1"/>
                </a:solidFill>
                <a:latin typeface="Calibri"/>
                <a:cs typeface=""/>
              </a:rPr>
              <a:t>Tungsten</a:t>
            </a:r>
          </a:p>
        </p:txBody>
      </p:sp>
    </p:spTree>
    <p:extLst>
      <p:ext uri="{BB962C8B-B14F-4D97-AF65-F5344CB8AC3E}">
        <p14:creationId xmlns:p14="http://schemas.microsoft.com/office/powerpoint/2010/main" val="1720156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63033" y="1210649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APIs </a:t>
            </a: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en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Spark 2.0</a:t>
            </a:r>
          </a:p>
        </p:txBody>
      </p:sp>
      <p:sp>
        <p:nvSpPr>
          <p:cNvPr id="13" name="Rectángulo redondeado 1"/>
          <p:cNvSpPr/>
          <p:nvPr/>
        </p:nvSpPr>
        <p:spPr>
          <a:xfrm>
            <a:off x="446567" y="2147777"/>
            <a:ext cx="1708298" cy="800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RDD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4" name="Rectángulo redondeado 5"/>
          <p:cNvSpPr/>
          <p:nvPr/>
        </p:nvSpPr>
        <p:spPr>
          <a:xfrm>
            <a:off x="7042297" y="2147777"/>
            <a:ext cx="1708298" cy="800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DataSet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ángulo redondeado 6"/>
          <p:cNvSpPr/>
          <p:nvPr/>
        </p:nvSpPr>
        <p:spPr>
          <a:xfrm>
            <a:off x="3659374" y="2147777"/>
            <a:ext cx="1908000" cy="800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DataFrame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6" name="Rectángulo 7"/>
          <p:cNvSpPr/>
          <p:nvPr/>
        </p:nvSpPr>
        <p:spPr>
          <a:xfrm>
            <a:off x="163034" y="3060543"/>
            <a:ext cx="2516372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Original (2010)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Colección de objetos JVM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Operaciones funcionales (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map</a:t>
            </a:r>
            <a:r>
              <a:rPr lang="es-ES" sz="1200" dirty="0">
                <a:solidFill>
                  <a:prstClr val="black"/>
                </a:solidFill>
                <a:latin typeface="HelveticaNeue"/>
              </a:rPr>
              <a:t>,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filter</a:t>
            </a:r>
            <a:r>
              <a:rPr lang="es-ES" sz="1200" dirty="0">
                <a:solidFill>
                  <a:prstClr val="black"/>
                </a:solidFill>
                <a:latin typeface="HelveticaNeue"/>
              </a:rPr>
              <a:t>, reduce…)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Type-safe</a:t>
            </a: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prstClr val="black"/>
              </a:solidFill>
              <a:latin typeface="HelveticaNeue"/>
            </a:endParaRPr>
          </a:p>
        </p:txBody>
      </p:sp>
      <p:sp>
        <p:nvSpPr>
          <p:cNvPr id="17" name="Rectángulo 8"/>
          <p:cNvSpPr/>
          <p:nvPr/>
        </p:nvSpPr>
        <p:spPr>
          <a:xfrm>
            <a:off x="3437859" y="3060543"/>
            <a:ext cx="2565991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Evolución del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SchemaRDD</a:t>
            </a:r>
            <a:r>
              <a:rPr lang="es-ES" sz="1200" dirty="0">
                <a:solidFill>
                  <a:prstClr val="black"/>
                </a:solidFill>
                <a:latin typeface="HelveticaNeue"/>
              </a:rPr>
              <a:t> (v1.3, 2013), oficial desde v1.4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Colección de objetos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Row</a:t>
            </a: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Operaciones basadas en expresiones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Más eficiente por optimización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No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type-safe</a:t>
            </a: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prstClr val="black"/>
              </a:solidFill>
              <a:latin typeface="HelveticaNeue"/>
            </a:endParaRPr>
          </a:p>
        </p:txBody>
      </p:sp>
      <p:sp>
        <p:nvSpPr>
          <p:cNvPr id="18" name="Rectángulo 9"/>
          <p:cNvSpPr/>
          <p:nvPr/>
        </p:nvSpPr>
        <p:spPr>
          <a:xfrm>
            <a:off x="6616997" y="3007380"/>
            <a:ext cx="256599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Aparece en v1.6, oficial en 2.0 (2016)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Internamente colección de objetos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Row</a:t>
            </a:r>
            <a:r>
              <a:rPr lang="es-ES" sz="1200" dirty="0">
                <a:solidFill>
                  <a:prstClr val="black"/>
                </a:solidFill>
                <a:latin typeface="HelveticaNeue"/>
              </a:rPr>
              <a:t>, externamente objetos JVM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Mezcla de RDD y </a:t>
            </a: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DataFrame</a:t>
            </a:r>
            <a:endParaRPr lang="es-ES" sz="12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prstClr val="black"/>
                </a:solidFill>
                <a:latin typeface="HelveticaNeue"/>
              </a:rPr>
              <a:t>Eficiente por optimización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prstClr val="black"/>
                </a:solidFill>
                <a:latin typeface="HelveticaNeue"/>
              </a:rPr>
              <a:t>Type-safe</a:t>
            </a:r>
            <a:endParaRPr lang="es-ES" sz="1200" dirty="0">
              <a:solidFill>
                <a:prstClr val="black"/>
              </a:solidFill>
              <a:latin typeface="HelveticaNeue"/>
            </a:endParaRPr>
          </a:p>
        </p:txBody>
      </p:sp>
      <p:graphicFrame>
        <p:nvGraphicFramePr>
          <p:cNvPr id="19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935161"/>
              </p:ext>
            </p:extLst>
          </p:nvPr>
        </p:nvGraphicFramePr>
        <p:xfrm>
          <a:off x="186959" y="5628581"/>
          <a:ext cx="2184988" cy="1112520"/>
        </p:xfrm>
        <a:graphic>
          <a:graphicData uri="http://schemas.openxmlformats.org/drawingml/2006/table">
            <a:tbl>
              <a:tblPr firstRow="1" bandRow="1"/>
              <a:tblGrid>
                <a:gridCol w="2184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ob_Silvia</a:t>
                      </a:r>
                      <a:r>
                        <a:rPr lang="es-ES" b="0" dirty="0"/>
                        <a:t>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/>
                        <a:t>Persona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ob_Pepe</a:t>
                      </a:r>
                      <a:r>
                        <a:rPr lang="es-ES" b="0" baseline="0" dirty="0"/>
                        <a:t>: Persona</a:t>
                      </a:r>
                      <a:endParaRPr lang="es-ES" b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ob_María</a:t>
                      </a:r>
                      <a:r>
                        <a:rPr lang="es-ES" b="0" dirty="0"/>
                        <a:t>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/>
                        <a:t>Persona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10404"/>
              </p:ext>
            </p:extLst>
          </p:nvPr>
        </p:nvGraphicFramePr>
        <p:xfrm>
          <a:off x="3248248" y="5628581"/>
          <a:ext cx="2799907" cy="1112520"/>
        </p:xfrm>
        <a:graphic>
          <a:graphicData uri="http://schemas.openxmlformats.org/drawingml/2006/table">
            <a:tbl>
              <a:tblPr firstRow="1" bandRow="1"/>
              <a:tblGrid>
                <a:gridCol w="279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/>
                        <a:t>[Silvia: </a:t>
                      </a:r>
                      <a:r>
                        <a:rPr lang="es-ES" b="0" dirty="0" err="1"/>
                        <a:t>string</a:t>
                      </a:r>
                      <a:r>
                        <a:rPr lang="es-ES" b="0" dirty="0"/>
                        <a:t>, 33: </a:t>
                      </a:r>
                      <a:r>
                        <a:rPr lang="es-ES" b="0" dirty="0" err="1"/>
                        <a:t>int</a:t>
                      </a:r>
                      <a:r>
                        <a:rPr lang="es-ES" b="0" dirty="0"/>
                        <a:t>]: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 err="1"/>
                        <a:t>Row</a:t>
                      </a:r>
                      <a:endParaRPr lang="es-ES" b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/>
                        <a:t>[Pepe: </a:t>
                      </a:r>
                      <a:r>
                        <a:rPr lang="es-ES" b="0" dirty="0" err="1"/>
                        <a:t>string</a:t>
                      </a:r>
                      <a:r>
                        <a:rPr lang="es-ES" b="0" dirty="0"/>
                        <a:t>, 22: </a:t>
                      </a:r>
                      <a:r>
                        <a:rPr lang="es-ES" b="0" dirty="0" err="1"/>
                        <a:t>int</a:t>
                      </a:r>
                      <a:r>
                        <a:rPr lang="es-ES" b="0" dirty="0"/>
                        <a:t>]</a:t>
                      </a:r>
                      <a:r>
                        <a:rPr lang="es-ES" b="0" baseline="0" dirty="0"/>
                        <a:t>: </a:t>
                      </a:r>
                      <a:r>
                        <a:rPr lang="es-ES" b="0" baseline="0" dirty="0" err="1"/>
                        <a:t>Row</a:t>
                      </a:r>
                      <a:endParaRPr lang="es-ES" b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/>
                        <a:t>[María: </a:t>
                      </a:r>
                      <a:r>
                        <a:rPr lang="es-ES" b="0" dirty="0" err="1"/>
                        <a:t>string</a:t>
                      </a:r>
                      <a:r>
                        <a:rPr lang="es-ES" b="0" dirty="0"/>
                        <a:t>, 19: </a:t>
                      </a:r>
                      <a:r>
                        <a:rPr lang="es-ES" b="0" dirty="0" err="1"/>
                        <a:t>int</a:t>
                      </a:r>
                      <a:r>
                        <a:rPr lang="es-ES" b="0" dirty="0"/>
                        <a:t>]: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 err="1"/>
                        <a:t>Row</a:t>
                      </a:r>
                      <a:endParaRPr lang="es-ES" b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40057"/>
              </p:ext>
            </p:extLst>
          </p:nvPr>
        </p:nvGraphicFramePr>
        <p:xfrm>
          <a:off x="6810340" y="5628581"/>
          <a:ext cx="2184988" cy="1112520"/>
        </p:xfrm>
        <a:graphic>
          <a:graphicData uri="http://schemas.openxmlformats.org/drawingml/2006/table">
            <a:tbl>
              <a:tblPr firstRow="1" bandRow="1"/>
              <a:tblGrid>
                <a:gridCol w="2184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ob_Silvia</a:t>
                      </a:r>
                      <a:r>
                        <a:rPr lang="es-ES" b="0" dirty="0"/>
                        <a:t>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/>
                        <a:t>Persona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ob_Pepe</a:t>
                      </a:r>
                      <a:r>
                        <a:rPr lang="es-ES" b="0" baseline="0" dirty="0"/>
                        <a:t>: Persona</a:t>
                      </a:r>
                      <a:endParaRPr lang="es-ES" b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s-ES" b="0" dirty="0" err="1"/>
                        <a:t>ob_María</a:t>
                      </a:r>
                      <a:r>
                        <a:rPr lang="es-ES" b="0" dirty="0"/>
                        <a:t>:</a:t>
                      </a:r>
                      <a:r>
                        <a:rPr lang="es-ES" b="0" baseline="0" dirty="0"/>
                        <a:t> </a:t>
                      </a:r>
                      <a:r>
                        <a:rPr lang="es-ES" b="0" dirty="0"/>
                        <a:t>Persona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611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iagram of the Unified Dataset API in Apache Spark 2.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5" r="7700" b="10434"/>
          <a:stretch/>
        </p:blipFill>
        <p:spPr bwMode="auto">
          <a:xfrm>
            <a:off x="0" y="2814084"/>
            <a:ext cx="9002602" cy="391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997993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Relación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entre APIs</a:t>
            </a:r>
          </a:p>
        </p:txBody>
      </p:sp>
      <p:sp>
        <p:nvSpPr>
          <p:cNvPr id="7" name="Rectángulo 5"/>
          <p:cNvSpPr/>
          <p:nvPr/>
        </p:nvSpPr>
        <p:spPr>
          <a:xfrm>
            <a:off x="347332" y="1394776"/>
            <a:ext cx="7655440" cy="1975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prstClr val="black"/>
                </a:solidFill>
                <a:latin typeface="HelveticaNeue"/>
              </a:rPr>
              <a:t>Un </a:t>
            </a:r>
            <a:r>
              <a:rPr lang="es-ES" sz="1400" dirty="0" err="1">
                <a:solidFill>
                  <a:prstClr val="black"/>
                </a:solidFill>
                <a:latin typeface="HelveticaNeue"/>
              </a:rPr>
              <a:t>Dataframe</a:t>
            </a:r>
            <a:r>
              <a:rPr lang="es-ES" sz="1400" dirty="0">
                <a:solidFill>
                  <a:prstClr val="black"/>
                </a:solidFill>
                <a:latin typeface="HelveticaNeue"/>
              </a:rPr>
              <a:t> es simplemente un </a:t>
            </a:r>
            <a:r>
              <a:rPr lang="es-ES" sz="1400" dirty="0" err="1">
                <a:solidFill>
                  <a:prstClr val="black"/>
                </a:solidFill>
                <a:latin typeface="HelveticaNeue"/>
              </a:rPr>
              <a:t>DataSet</a:t>
            </a:r>
            <a:r>
              <a:rPr lang="es-ES" sz="1400" dirty="0">
                <a:solidFill>
                  <a:prstClr val="black"/>
                </a:solidFill>
                <a:latin typeface="HelveticaNeue"/>
              </a:rPr>
              <a:t> de objetos </a:t>
            </a:r>
            <a:r>
              <a:rPr lang="es-ES" sz="1400" dirty="0" err="1">
                <a:solidFill>
                  <a:prstClr val="black"/>
                </a:solidFill>
                <a:latin typeface="HelveticaNeue"/>
              </a:rPr>
              <a:t>Row</a:t>
            </a:r>
            <a:endParaRPr lang="es-ES" sz="14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prstClr val="black"/>
                </a:solidFill>
                <a:latin typeface="HelveticaNeue"/>
              </a:rPr>
              <a:t>De un </a:t>
            </a:r>
            <a:r>
              <a:rPr lang="es-ES" sz="1400" dirty="0" err="1">
                <a:solidFill>
                  <a:prstClr val="black"/>
                </a:solidFill>
                <a:latin typeface="HelveticaNeue"/>
              </a:rPr>
              <a:t>DataSet</a:t>
            </a:r>
            <a:r>
              <a:rPr lang="es-ES" sz="1400" dirty="0">
                <a:solidFill>
                  <a:prstClr val="black"/>
                </a:solidFill>
                <a:latin typeface="HelveticaNeue"/>
              </a:rPr>
              <a:t> se puede pasar directamente a un RDD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prstClr val="black"/>
                </a:solidFill>
                <a:latin typeface="HelveticaNeue"/>
              </a:rPr>
              <a:t>A partir de un RDD se puede crear un </a:t>
            </a:r>
            <a:r>
              <a:rPr lang="es-ES" sz="1400" dirty="0" err="1">
                <a:solidFill>
                  <a:prstClr val="black"/>
                </a:solidFill>
                <a:latin typeface="HelveticaNeue"/>
              </a:rPr>
              <a:t>DataSet</a:t>
            </a:r>
            <a:endParaRPr lang="es-ES" sz="14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400" dirty="0">
              <a:solidFill>
                <a:prstClr val="black"/>
              </a:solidFill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1227753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7" y="875459"/>
            <a:ext cx="8456428" cy="30832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63033" y="71091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Beneficios</a:t>
            </a: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8" name="Rectángulo 2"/>
          <p:cNvSpPr/>
          <p:nvPr/>
        </p:nvSpPr>
        <p:spPr>
          <a:xfrm>
            <a:off x="3037367" y="382550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Ejemplo de agregación medido en segundos</a:t>
            </a:r>
          </a:p>
        </p:txBody>
      </p:sp>
      <p:pic>
        <p:nvPicPr>
          <p:cNvPr id="9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14" y="4250790"/>
            <a:ext cx="7105097" cy="26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959006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API </a:t>
            </a: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DataFrame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(Python)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347333" y="1394776"/>
            <a:ext cx="340950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(expresión)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ApproxQuantile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(col, 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error)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es-ES" sz="11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(col1, col2)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Cube (col)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(col)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DropDuplicates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FreqItems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(n)</a:t>
            </a:r>
          </a:p>
        </p:txBody>
      </p:sp>
      <p:sp>
        <p:nvSpPr>
          <p:cNvPr id="8" name="Rectángulo 4"/>
          <p:cNvSpPr/>
          <p:nvPr/>
        </p:nvSpPr>
        <p:spPr>
          <a:xfrm>
            <a:off x="5029201" y="1394776"/>
            <a:ext cx="277155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Intersect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PrintSchema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RandomSplit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(pesos)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RegisterTempTable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(nombre)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new)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Rollup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(remplazo, semilla)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Show()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WithColumn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1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endParaRPr lang="es-ES" sz="11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1"/>
          <p:cNvSpPr/>
          <p:nvPr/>
        </p:nvSpPr>
        <p:spPr>
          <a:xfrm>
            <a:off x="250843" y="6292713"/>
            <a:ext cx="8672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  <a:hlinkClick r:id="rId2"/>
              </a:rPr>
              <a:t>http://spark.apache.org/docs/latest/api/python/pyspark.sql.html#pyspark.sql.DataFrame</a:t>
            </a:r>
            <a:endParaRPr lang="es-E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569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959006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API Dataset (Scala)</a:t>
            </a:r>
          </a:p>
        </p:txBody>
      </p:sp>
      <p:sp>
        <p:nvSpPr>
          <p:cNvPr id="9" name="Rectángulo 1"/>
          <p:cNvSpPr/>
          <p:nvPr/>
        </p:nvSpPr>
        <p:spPr>
          <a:xfrm>
            <a:off x="250843" y="6292713"/>
            <a:ext cx="8672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  <a:hlinkClick r:id="rId2"/>
              </a:rPr>
              <a:t>https://spark.apache.org/docs/latest/api/scala/index.html#org.apache.spark.sql.Dataset</a:t>
            </a:r>
            <a:endParaRPr lang="es-E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3" y="1368156"/>
            <a:ext cx="8332381" cy="2291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2" y="3757423"/>
            <a:ext cx="3749747" cy="1245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01" y="3757423"/>
            <a:ext cx="4479253" cy="1129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01" y="5002751"/>
            <a:ext cx="4333230" cy="1186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2" y="5014650"/>
            <a:ext cx="3837731" cy="12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84080"/>
          <a:stretch/>
        </p:blipFill>
        <p:spPr>
          <a:xfrm>
            <a:off x="165539" y="1104032"/>
            <a:ext cx="8973416" cy="774388"/>
          </a:xfrm>
          <a:prstGeom prst="rect">
            <a:avLst/>
          </a:prstGeom>
        </p:spPr>
      </p:pic>
      <p:pic>
        <p:nvPicPr>
          <p:cNvPr id="1026" name="Picture 2" descr="http://img.deusm.com/informationweek/2015/03/1319539/Spark-2015-Vis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30" y="1995413"/>
            <a:ext cx="6861913" cy="482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4548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882" y="884575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SparkSession</a:t>
            </a:r>
            <a:endParaRPr lang="en-US" altLang="es-ES" sz="3400" u="none" dirty="0">
              <a:solidFill>
                <a:prstClr val="black"/>
              </a:solidFill>
              <a:latin typeface="Calibri"/>
              <a:cs typeface=""/>
            </a:endParaRPr>
          </a:p>
        </p:txBody>
      </p:sp>
      <p:sp>
        <p:nvSpPr>
          <p:cNvPr id="6" name="Rectángulo 13"/>
          <p:cNvSpPr/>
          <p:nvPr/>
        </p:nvSpPr>
        <p:spPr>
          <a:xfrm>
            <a:off x="219741" y="1394776"/>
            <a:ext cx="2144107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prstClr val="black"/>
                </a:solidFill>
                <a:latin typeface="HelveticaNeue"/>
              </a:rPr>
              <a:t>Único punto de entrada que incluye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SparkContext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,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SQLContext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 y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HiveContext</a:t>
            </a:r>
            <a:endParaRPr lang="es-ES" sz="11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prstClr val="black"/>
                </a:solidFill>
                <a:latin typeface="HelveticaNeue"/>
              </a:rPr>
              <a:t>Permite crear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Dataframes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 desde RDD, tablas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Hive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 o cualquier Source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Spark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 (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json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,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avro</a:t>
            </a:r>
            <a:r>
              <a:rPr lang="es-ES" sz="1100" dirty="0">
                <a:solidFill>
                  <a:prstClr val="black"/>
                </a:solidFill>
                <a:latin typeface="HelveticaNeue"/>
              </a:rPr>
              <a:t>…)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100" dirty="0">
                <a:solidFill>
                  <a:prstClr val="black"/>
                </a:solidFill>
                <a:latin typeface="HelveticaNeue"/>
              </a:rPr>
              <a:t>En 2.0 aún no hay API en Python para </a:t>
            </a:r>
            <a:r>
              <a:rPr lang="es-ES" sz="1100" dirty="0" err="1">
                <a:solidFill>
                  <a:prstClr val="black"/>
                </a:solidFill>
                <a:latin typeface="HelveticaNeue"/>
              </a:rPr>
              <a:t>DataSet</a:t>
            </a:r>
            <a:endParaRPr lang="es-ES" sz="11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1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100" dirty="0">
              <a:solidFill>
                <a:prstClr val="black"/>
              </a:solidFill>
              <a:latin typeface="HelveticaNeue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100" dirty="0">
              <a:solidFill>
                <a:prstClr val="black"/>
              </a:solidFill>
              <a:latin typeface="HelveticaNeue"/>
            </a:endParaRPr>
          </a:p>
        </p:txBody>
      </p:sp>
      <p:pic>
        <p:nvPicPr>
          <p:cNvPr id="7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86" y="1394776"/>
            <a:ext cx="5862241" cy="5399432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</p:pic>
    </p:spTree>
    <p:extLst>
      <p:ext uri="{BB962C8B-B14F-4D97-AF65-F5344CB8AC3E}">
        <p14:creationId xmlns:p14="http://schemas.microsoft.com/office/powerpoint/2010/main" val="1796154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3033" y="105470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Catalyst</a:t>
            </a:r>
          </a:p>
        </p:txBody>
      </p:sp>
      <p:pic>
        <p:nvPicPr>
          <p:cNvPr id="6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97" y="2584270"/>
            <a:ext cx="5678008" cy="4008253"/>
          </a:xfrm>
          <a:prstGeom prst="rect">
            <a:avLst/>
          </a:prstGeom>
        </p:spPr>
      </p:pic>
      <p:sp>
        <p:nvSpPr>
          <p:cNvPr id="7" name="CuadroTexto 7"/>
          <p:cNvSpPr txBox="1"/>
          <p:nvPr/>
        </p:nvSpPr>
        <p:spPr>
          <a:xfrm>
            <a:off x="500006" y="1529286"/>
            <a:ext cx="751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Surgió para optimizar las operaciones sobre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RDDs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estructurados 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SchemaRDD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SparkSQL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,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DataFrame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)</a:t>
            </a:r>
            <a:endParaRPr lang="es-ES" sz="1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416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94932" y="1001542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Catalyst</a:t>
            </a: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7" y="1755264"/>
            <a:ext cx="3031438" cy="1759467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 rotWithShape="1">
          <a:blip r:embed="rId3"/>
          <a:srcRect t="21738"/>
          <a:stretch/>
        </p:blipFill>
        <p:spPr>
          <a:xfrm>
            <a:off x="4352770" y="1664437"/>
            <a:ext cx="4672227" cy="1599763"/>
          </a:xfrm>
          <a:prstGeom prst="rect">
            <a:avLst/>
          </a:prstGeom>
        </p:spPr>
      </p:pic>
      <p:pic>
        <p:nvPicPr>
          <p:cNvPr id="14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35" y="3965728"/>
            <a:ext cx="4234835" cy="2088412"/>
          </a:xfrm>
          <a:prstGeom prst="rect">
            <a:avLst/>
          </a:prstGeom>
        </p:spPr>
      </p:pic>
      <p:pic>
        <p:nvPicPr>
          <p:cNvPr id="15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9" y="4895191"/>
            <a:ext cx="4411944" cy="1907215"/>
          </a:xfrm>
          <a:prstGeom prst="rect">
            <a:avLst/>
          </a:prstGeom>
        </p:spPr>
      </p:pic>
      <p:sp>
        <p:nvSpPr>
          <p:cNvPr id="16" name="Rectángulo 6"/>
          <p:cNvSpPr/>
          <p:nvPr/>
        </p:nvSpPr>
        <p:spPr>
          <a:xfrm>
            <a:off x="673397" y="13757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</a:rPr>
              <a:t>Problema</a:t>
            </a:r>
          </a:p>
        </p:txBody>
      </p:sp>
      <p:sp>
        <p:nvSpPr>
          <p:cNvPr id="17" name="Rectángulo 7"/>
          <p:cNvSpPr/>
          <p:nvPr/>
        </p:nvSpPr>
        <p:spPr>
          <a:xfrm>
            <a:off x="6427109" y="1295106"/>
            <a:ext cx="141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</a:rPr>
              <a:t>Solución 1</a:t>
            </a:r>
          </a:p>
        </p:txBody>
      </p:sp>
      <p:sp>
        <p:nvSpPr>
          <p:cNvPr id="18" name="Rectángulo 8"/>
          <p:cNvSpPr/>
          <p:nvPr/>
        </p:nvSpPr>
        <p:spPr>
          <a:xfrm>
            <a:off x="6286359" y="3760755"/>
            <a:ext cx="141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</a:rPr>
              <a:t>Solución 2</a:t>
            </a:r>
          </a:p>
        </p:txBody>
      </p:sp>
      <p:sp>
        <p:nvSpPr>
          <p:cNvPr id="19" name="Rectángulo 9"/>
          <p:cNvSpPr/>
          <p:nvPr/>
        </p:nvSpPr>
        <p:spPr>
          <a:xfrm>
            <a:off x="1024272" y="4514265"/>
            <a:ext cx="2648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prstClr val="black"/>
                </a:solidFill>
                <a:latin typeface="Calibri"/>
              </a:rPr>
              <a:t>Diferencia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1606222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8651" y="824199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Catalyst</a:t>
            </a:r>
          </a:p>
        </p:txBody>
      </p:sp>
      <p:sp>
        <p:nvSpPr>
          <p:cNvPr id="9" name="CuadroTexto 7"/>
          <p:cNvSpPr txBox="1"/>
          <p:nvPr/>
        </p:nvSpPr>
        <p:spPr>
          <a:xfrm>
            <a:off x="414945" y="1217881"/>
            <a:ext cx="805565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Organiza las operaciones en forma de Árbol. Cada nodo del árbol es una operación de un tipo concreto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</a:rPr>
              <a:t>Una expresión recibe parámetros y devuelve un resultado </a:t>
            </a: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Rows</a:t>
            </a:r>
            <a:endParaRPr lang="es-ES" sz="16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Cada expresión tiene un método </a:t>
            </a: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genCode</a:t>
            </a: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(). Se compilan en tiempo de ejecución con </a:t>
            </a: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Janino</a:t>
            </a:r>
            <a:endParaRPr lang="es-ES" sz="160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Logical</a:t>
            </a: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plan vs </a:t>
            </a: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physical</a:t>
            </a: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plan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Catalyst</a:t>
            </a:r>
            <a:r>
              <a:rPr lang="es-ES" sz="160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transforma el árbol según unas reglas internas para conseguir el mismo resultado en menos tiempo</a:t>
            </a:r>
            <a:endParaRPr lang="es-ES" sz="1600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1600" b="1" dirty="0">
              <a:solidFill>
                <a:prstClr val="black"/>
              </a:solidFill>
              <a:latin typeface="Calibri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Rectángulo 3"/>
          <p:cNvSpPr/>
          <p:nvPr/>
        </p:nvSpPr>
        <p:spPr>
          <a:xfrm>
            <a:off x="3097620" y="4040371"/>
            <a:ext cx="1694120" cy="58833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11" name="Grupo 4"/>
          <p:cNvGrpSpPr/>
          <p:nvPr/>
        </p:nvGrpSpPr>
        <p:grpSpPr>
          <a:xfrm>
            <a:off x="1657943" y="3563166"/>
            <a:ext cx="5569662" cy="3209776"/>
            <a:chOff x="1171382" y="3662400"/>
            <a:chExt cx="5569662" cy="3209776"/>
          </a:xfrm>
        </p:grpSpPr>
        <p:pic>
          <p:nvPicPr>
            <p:cNvPr id="12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1382" y="3662400"/>
              <a:ext cx="5569662" cy="3209776"/>
            </a:xfrm>
            <a:prstGeom prst="rect">
              <a:avLst/>
            </a:prstGeom>
          </p:spPr>
        </p:pic>
        <p:sp>
          <p:nvSpPr>
            <p:cNvPr id="13" name="Rectángulo 8"/>
            <p:cNvSpPr/>
            <p:nvPr/>
          </p:nvSpPr>
          <p:spPr>
            <a:xfrm>
              <a:off x="3097620" y="4054547"/>
              <a:ext cx="1694120" cy="58833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258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3033" y="959006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Tungsten</a:t>
            </a:r>
          </a:p>
        </p:txBody>
      </p:sp>
      <p:sp>
        <p:nvSpPr>
          <p:cNvPr id="7" name="CuadroTexto 7"/>
          <p:cNvSpPr txBox="1"/>
          <p:nvPr/>
        </p:nvSpPr>
        <p:spPr>
          <a:xfrm>
            <a:off x="500006" y="1359161"/>
            <a:ext cx="75169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Gestor más eficiente de la memoria y optimizador del uso de la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</a:rPr>
              <a:t>Según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sus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creadores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prstClr val="black"/>
                </a:solidFill>
                <a:latin typeface="Calibri"/>
              </a:rPr>
              <a:t>Memory Management and Binary Processing: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 leveraging application semantics to manage memory explicitly and eliminate the overhead of JVM object model and garbage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prstClr val="black"/>
                </a:solidFill>
                <a:latin typeface="Calibri"/>
              </a:rPr>
              <a:t>Cache-aware computation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algorithms and data structures to exploit memory hierarchy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prstClr val="black"/>
                </a:solidFill>
                <a:latin typeface="Calibri"/>
              </a:rPr>
              <a:t>Code generation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using code generation to exploit modern compilers and CPUs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3" y="3780627"/>
            <a:ext cx="3444948" cy="3077373"/>
          </a:xfrm>
          <a:prstGeom prst="rect">
            <a:avLst/>
          </a:prstGeom>
        </p:spPr>
      </p:pic>
      <p:pic>
        <p:nvPicPr>
          <p:cNvPr id="9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33" y="4613816"/>
            <a:ext cx="4384775" cy="21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3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3033" y="1200014"/>
            <a:ext cx="884824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FF6400"/>
              </a:buClr>
              <a:buSzPct val="80000"/>
            </a:pPr>
            <a:r>
              <a:rPr lang="en-US" altLang="es-ES" sz="3400" u="none" dirty="0" err="1">
                <a:solidFill>
                  <a:prstClr val="black"/>
                </a:solidFill>
                <a:latin typeface="Calibri"/>
                <a:cs typeface=""/>
              </a:rPr>
              <a:t>Ejercicio</a:t>
            </a:r>
            <a:r>
              <a:rPr lang="en-US" altLang="es-ES" sz="3400" u="none" dirty="0">
                <a:solidFill>
                  <a:prstClr val="black"/>
                </a:solidFill>
                <a:latin typeface="Calibri"/>
                <a:cs typeface=""/>
              </a:rPr>
              <a:t> 7</a:t>
            </a:r>
          </a:p>
        </p:txBody>
      </p:sp>
      <p:sp>
        <p:nvSpPr>
          <p:cNvPr id="5" name="CuadroTexto 7"/>
          <p:cNvSpPr txBox="1"/>
          <p:nvPr/>
        </p:nvSpPr>
        <p:spPr>
          <a:xfrm>
            <a:off x="833160" y="2209770"/>
            <a:ext cx="751694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Instalar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Spark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2.0</a:t>
            </a: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Seguir pasos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Spark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1.6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Usando API 2.0 leer como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DataFrame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el fichero “Pokemon2.json”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Ver esquema, mostrar un registro y obtener número de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pokemon</a:t>
            </a:r>
            <a:endParaRPr lang="es-ES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Ver estadísticas (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count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, mean,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stddev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, min, and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max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Nombre de los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pokemons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con probabilidad de aparecer entre 0.5 y 0.6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Calcular cuales son las 3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weakness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más comunes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  <a:latin typeface="Calibri"/>
              </a:rPr>
              <a:t>Registrar el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dataframe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para poder usar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SparkSQL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. Mediante SQL seleccionar los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pokemon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que son de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type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=“Normal” y 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egg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=“</a:t>
            </a:r>
            <a:r>
              <a:rPr lang="es-ES" dirty="0" err="1">
                <a:solidFill>
                  <a:prstClr val="black"/>
                </a:solidFill>
                <a:latin typeface="Calibri"/>
              </a:rPr>
              <a:t>Not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 in </a:t>
            </a:r>
            <a:r>
              <a:rPr lang="es-ES">
                <a:solidFill>
                  <a:prstClr val="black"/>
                </a:solidFill>
                <a:latin typeface="Calibri"/>
              </a:rPr>
              <a:t>Eggs</a:t>
            </a:r>
            <a:r>
              <a:rPr lang="es-ES" dirty="0">
                <a:solidFill>
                  <a:prstClr val="black"/>
                </a:solidFill>
                <a:latin typeface="Calibri"/>
              </a:rPr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80277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2" y="1132177"/>
            <a:ext cx="8589384" cy="53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9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1" y="1004317"/>
            <a:ext cx="7802563" cy="8331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827" y="4139504"/>
            <a:ext cx="5621079" cy="27184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" y="1844134"/>
            <a:ext cx="9065053" cy="217933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45488" y="2175762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Hadoop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779488" y="3072441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4285F4"/>
                </a:solidFill>
              </a:rPr>
              <a:t>Spark</a:t>
            </a:r>
            <a:endParaRPr lang="es-ES"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FC3864E3-9B31-4AAD-BB89-ADDEE938E506}" vid="{3811AAAA-04FA-4190-B2D6-382351E6AE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880</TotalTime>
  <Words>3342</Words>
  <Application>Microsoft Office PowerPoint</Application>
  <PresentationFormat>On-screen Show (4:3)</PresentationFormat>
  <Paragraphs>533</Paragraphs>
  <Slides>75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Arabic Typesetting</vt:lpstr>
      <vt:lpstr>Arial</vt:lpstr>
      <vt:lpstr>Calibri</vt:lpstr>
      <vt:lpstr>Consolas</vt:lpstr>
      <vt:lpstr>Courier New</vt:lpstr>
      <vt:lpstr>DejaVu Sans</vt:lpstr>
      <vt:lpstr>Garamond</vt:lpstr>
      <vt:lpstr>Helvetica</vt:lpstr>
      <vt:lpstr>HelveticaNeue</vt:lpstr>
      <vt:lpstr>Lato</vt:lpstr>
      <vt:lpstr>Lato Thin</vt:lpstr>
      <vt:lpstr>StarSymbol</vt:lpstr>
      <vt:lpstr>Times New Roman</vt:lpstr>
      <vt:lpstr>TrashHand</vt:lpstr>
      <vt:lpstr>Wingdings</vt:lpstr>
      <vt:lpstr>Orgánico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Pérez Torres, Ignacio</dc:creator>
  <cp:lastModifiedBy>García Navarro, J.</cp:lastModifiedBy>
  <cp:revision>66</cp:revision>
  <dcterms:created xsi:type="dcterms:W3CDTF">2017-10-22T16:10:59Z</dcterms:created>
  <dcterms:modified xsi:type="dcterms:W3CDTF">2018-10-08T13:32:22Z</dcterms:modified>
</cp:coreProperties>
</file>